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rvo" panose="020B0604020202020204" charset="0"/>
      <p:regular r:id="rId25"/>
    </p:embeddedFont>
    <p:embeddedFont>
      <p:font typeface="Calibri" panose="020F0502020204030204" pitchFamily="34" charset="0"/>
      <p:regular r:id="rId26"/>
      <p:bold r:id="rId27"/>
      <p:italic r:id="rId28"/>
      <p:boldItalic r:id="rId29"/>
    </p:embeddedFont>
    <p:embeddedFont>
      <p:font typeface="Canva Sans 1 Bold" panose="020B0604020202020204" charset="0"/>
      <p:regular r:id="rId30"/>
    </p:embeddedFont>
    <p:embeddedFont>
      <p:font typeface="Canva Sans 2" panose="020B0604020202020204" charset="0"/>
      <p:regular r:id="rId31"/>
    </p:embeddedFont>
    <p:embeddedFont>
      <p:font typeface="Roboto" panose="02000000000000000000" pitchFamily="2" charset="0"/>
      <p:regular r:id="rId32"/>
    </p:embeddedFont>
    <p:embeddedFont>
      <p:font typeface="Roboto Bold" panose="02000000000000000000" charset="0"/>
      <p:regular r:id="rId33"/>
    </p:embeddedFont>
    <p:embeddedFont>
      <p:font typeface="Roboto Italics" panose="020B0604020202020204" charset="0"/>
      <p:regular r:id="rId34"/>
    </p:embeddedFont>
    <p:embeddedFont>
      <p:font typeface="Roboto Light" panose="02000000000000000000"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7" d="100"/>
          <a:sy n="57" d="100"/>
        </p:scale>
        <p:origin x="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jpeg"/><Relationship Id="rId12" Type="http://schemas.openxmlformats.org/officeDocument/2006/relationships/image" Target="../media/image18.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29245"/>
          <a:stretch>
            <a:fillRect/>
          </a:stretch>
        </p:blipFill>
        <p:spPr>
          <a:xfrm>
            <a:off x="0" y="0"/>
            <a:ext cx="18288000" cy="10287000"/>
          </a:xfrm>
          <a:prstGeom prst="rect">
            <a:avLst/>
          </a:prstGeom>
        </p:spPr>
      </p:pic>
      <p:grpSp>
        <p:nvGrpSpPr>
          <p:cNvPr id="3" name="Group 3"/>
          <p:cNvGrpSpPr/>
          <p:nvPr/>
        </p:nvGrpSpPr>
        <p:grpSpPr>
          <a:xfrm>
            <a:off x="2400300" y="2160243"/>
            <a:ext cx="13487400" cy="5966514"/>
            <a:chOff x="0" y="0"/>
            <a:chExt cx="17983200" cy="7955353"/>
          </a:xfrm>
        </p:grpSpPr>
        <p:sp>
          <p:nvSpPr>
            <p:cNvPr id="4" name="AutoShape 4"/>
            <p:cNvSpPr/>
            <p:nvPr/>
          </p:nvSpPr>
          <p:spPr>
            <a:xfrm>
              <a:off x="0" y="0"/>
              <a:ext cx="17983200" cy="7955353"/>
            </a:xfrm>
            <a:prstGeom prst="rect">
              <a:avLst/>
            </a:prstGeom>
            <a:solidFill>
              <a:srgbClr val="053D57">
                <a:alpha val="94902"/>
              </a:srgbClr>
            </a:solidFill>
          </p:spPr>
        </p:sp>
        <p:sp>
          <p:nvSpPr>
            <p:cNvPr id="5" name="TextBox 5"/>
            <p:cNvSpPr txBox="1"/>
            <p:nvPr/>
          </p:nvSpPr>
          <p:spPr>
            <a:xfrm>
              <a:off x="1498781" y="660853"/>
              <a:ext cx="14985638" cy="1483448"/>
            </a:xfrm>
            <a:prstGeom prst="rect">
              <a:avLst/>
            </a:prstGeom>
          </p:spPr>
          <p:txBody>
            <a:bodyPr lIns="0" tIns="0" rIns="0" bIns="0" rtlCol="0" anchor="t">
              <a:spAutoFit/>
            </a:bodyPr>
            <a:lstStyle/>
            <a:p>
              <a:pPr algn="ctr">
                <a:lnSpc>
                  <a:spcPts val="4480"/>
                </a:lnSpc>
              </a:pPr>
              <a:r>
                <a:rPr lang="en-US" sz="3200" spc="256">
                  <a:solidFill>
                    <a:srgbClr val="97BCC7"/>
                  </a:solidFill>
                  <a:latin typeface="Roboto Light"/>
                </a:rPr>
                <a:t>2023 ARIZONA NASA SPACE GRANT STATEWIDE SYMPOSIUM</a:t>
              </a:r>
            </a:p>
          </p:txBody>
        </p:sp>
        <p:sp>
          <p:nvSpPr>
            <p:cNvPr id="6" name="TextBox 6"/>
            <p:cNvSpPr txBox="1"/>
            <p:nvPr/>
          </p:nvSpPr>
          <p:spPr>
            <a:xfrm>
              <a:off x="800280" y="2668446"/>
              <a:ext cx="16382640" cy="3776856"/>
            </a:xfrm>
            <a:prstGeom prst="rect">
              <a:avLst/>
            </a:prstGeom>
          </p:spPr>
          <p:txBody>
            <a:bodyPr lIns="0" tIns="0" rIns="0" bIns="0" rtlCol="0" anchor="t">
              <a:spAutoFit/>
            </a:bodyPr>
            <a:lstStyle/>
            <a:p>
              <a:pPr algn="ctr">
                <a:lnSpc>
                  <a:spcPts val="10560"/>
                </a:lnSpc>
              </a:pPr>
              <a:r>
                <a:rPr lang="en-US" sz="11000" spc="440">
                  <a:solidFill>
                    <a:srgbClr val="F8FBFD"/>
                  </a:solidFill>
                  <a:latin typeface="Arvo"/>
                </a:rPr>
                <a:t>USFWS INFO-SHEETS</a:t>
              </a:r>
            </a:p>
          </p:txBody>
        </p:sp>
        <p:sp>
          <p:nvSpPr>
            <p:cNvPr id="7" name="TextBox 7"/>
            <p:cNvSpPr txBox="1"/>
            <p:nvPr/>
          </p:nvSpPr>
          <p:spPr>
            <a:xfrm>
              <a:off x="4153080" y="6577960"/>
              <a:ext cx="9677040" cy="640339"/>
            </a:xfrm>
            <a:prstGeom prst="rect">
              <a:avLst/>
            </a:prstGeom>
          </p:spPr>
          <p:txBody>
            <a:bodyPr lIns="0" tIns="0" rIns="0" bIns="0" rtlCol="0" anchor="t">
              <a:spAutoFit/>
            </a:bodyPr>
            <a:lstStyle/>
            <a:p>
              <a:pPr algn="ctr">
                <a:lnSpc>
                  <a:spcPts val="3920"/>
                </a:lnSpc>
              </a:pPr>
              <a:r>
                <a:rPr lang="en-US" sz="2800" spc="196">
                  <a:solidFill>
                    <a:srgbClr val="97BCC7"/>
                  </a:solidFill>
                  <a:latin typeface="Roboto"/>
                </a:rPr>
                <a:t>Sofia Delgado</a:t>
              </a:r>
            </a:p>
          </p:txBody>
        </p:sp>
      </p:grpSp>
      <p:pic>
        <p:nvPicPr>
          <p:cNvPr id="8" name="Picture 8"/>
          <p:cNvPicPr>
            <a:picLocks noChangeAspect="1"/>
          </p:cNvPicPr>
          <p:nvPr/>
        </p:nvPicPr>
        <p:blipFill>
          <a:blip r:embed="rId3"/>
          <a:srcRect/>
          <a:stretch>
            <a:fillRect/>
          </a:stretch>
        </p:blipFill>
        <p:spPr>
          <a:xfrm>
            <a:off x="14814134" y="8017020"/>
            <a:ext cx="4539959" cy="2269980"/>
          </a:xfrm>
          <a:prstGeom prst="rect">
            <a:avLst/>
          </a:prstGeom>
        </p:spPr>
      </p:pic>
      <p:pic>
        <p:nvPicPr>
          <p:cNvPr id="9" name="Picture 9"/>
          <p:cNvPicPr>
            <a:picLocks noChangeAspect="1"/>
          </p:cNvPicPr>
          <p:nvPr/>
        </p:nvPicPr>
        <p:blipFill>
          <a:blip r:embed="rId4"/>
          <a:srcRect/>
          <a:stretch>
            <a:fillRect/>
          </a:stretch>
        </p:blipFill>
        <p:spPr>
          <a:xfrm>
            <a:off x="2074796" y="8580136"/>
            <a:ext cx="1427646" cy="1427646"/>
          </a:xfrm>
          <a:prstGeom prst="rect">
            <a:avLst/>
          </a:prstGeom>
        </p:spPr>
      </p:pic>
      <p:pic>
        <p:nvPicPr>
          <p:cNvPr id="10" name="Picture 10"/>
          <p:cNvPicPr>
            <a:picLocks noChangeAspect="1"/>
          </p:cNvPicPr>
          <p:nvPr/>
        </p:nvPicPr>
        <p:blipFill>
          <a:blip r:embed="rId5"/>
          <a:srcRect/>
          <a:stretch>
            <a:fillRect/>
          </a:stretch>
        </p:blipFill>
        <p:spPr>
          <a:xfrm>
            <a:off x="14583668" y="8508817"/>
            <a:ext cx="1121178" cy="1498966"/>
          </a:xfrm>
          <a:prstGeom prst="rect">
            <a:avLst/>
          </a:prstGeom>
        </p:spPr>
      </p:pic>
      <p:pic>
        <p:nvPicPr>
          <p:cNvPr id="11" name="Picture 11"/>
          <p:cNvPicPr>
            <a:picLocks noChangeAspect="1"/>
          </p:cNvPicPr>
          <p:nvPr/>
        </p:nvPicPr>
        <p:blipFill>
          <a:blip r:embed="rId6"/>
          <a:srcRect/>
          <a:stretch>
            <a:fillRect/>
          </a:stretch>
        </p:blipFill>
        <p:spPr>
          <a:xfrm>
            <a:off x="283183" y="8496183"/>
            <a:ext cx="1623331" cy="15015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1028700" y="9776874"/>
            <a:ext cx="16230600" cy="800100"/>
          </a:xfrm>
          <a:prstGeom prst="rect">
            <a:avLst/>
          </a:prstGeom>
          <a:solidFill>
            <a:srgbClr val="053D57"/>
          </a:solidFill>
        </p:spPr>
      </p:sp>
      <p:sp>
        <p:nvSpPr>
          <p:cNvPr id="3" name="AutoShape 3"/>
          <p:cNvSpPr/>
          <p:nvPr/>
        </p:nvSpPr>
        <p:spPr>
          <a:xfrm>
            <a:off x="13291001" y="2850804"/>
            <a:ext cx="3863245" cy="6407496"/>
          </a:xfrm>
          <a:prstGeom prst="rect">
            <a:avLst/>
          </a:prstGeom>
          <a:solidFill>
            <a:srgbClr val="053D57"/>
          </a:solidFill>
        </p:spPr>
      </p:sp>
      <p:sp>
        <p:nvSpPr>
          <p:cNvPr id="4" name="AutoShape 4"/>
          <p:cNvSpPr/>
          <p:nvPr/>
        </p:nvSpPr>
        <p:spPr>
          <a:xfrm>
            <a:off x="9234706" y="2850804"/>
            <a:ext cx="3863245" cy="6407496"/>
          </a:xfrm>
          <a:prstGeom prst="rect">
            <a:avLst/>
          </a:prstGeom>
          <a:solidFill>
            <a:srgbClr val="053D57"/>
          </a:solidFill>
        </p:spPr>
      </p:sp>
      <p:sp>
        <p:nvSpPr>
          <p:cNvPr id="5" name="AutoShape 5"/>
          <p:cNvSpPr/>
          <p:nvPr/>
        </p:nvSpPr>
        <p:spPr>
          <a:xfrm>
            <a:off x="5175701" y="2850804"/>
            <a:ext cx="3863245" cy="6407496"/>
          </a:xfrm>
          <a:prstGeom prst="rect">
            <a:avLst/>
          </a:prstGeom>
          <a:solidFill>
            <a:srgbClr val="053D57"/>
          </a:solidFill>
        </p:spPr>
      </p:sp>
      <p:sp>
        <p:nvSpPr>
          <p:cNvPr id="6" name="AutoShape 6"/>
          <p:cNvSpPr/>
          <p:nvPr/>
        </p:nvSpPr>
        <p:spPr>
          <a:xfrm>
            <a:off x="1133754" y="2850804"/>
            <a:ext cx="3863245" cy="6407496"/>
          </a:xfrm>
          <a:prstGeom prst="rect">
            <a:avLst/>
          </a:prstGeom>
          <a:solidFill>
            <a:srgbClr val="053D57"/>
          </a:solidFill>
        </p:spPr>
      </p:sp>
      <p:sp>
        <p:nvSpPr>
          <p:cNvPr id="7" name="TextBox 7"/>
          <p:cNvSpPr txBox="1"/>
          <p:nvPr/>
        </p:nvSpPr>
        <p:spPr>
          <a:xfrm>
            <a:off x="3610110" y="952500"/>
            <a:ext cx="11067780" cy="924639"/>
          </a:xfrm>
          <a:prstGeom prst="rect">
            <a:avLst/>
          </a:prstGeom>
        </p:spPr>
        <p:txBody>
          <a:bodyPr lIns="0" tIns="0" rIns="0" bIns="0" rtlCol="0" anchor="t">
            <a:spAutoFit/>
          </a:bodyPr>
          <a:lstStyle/>
          <a:p>
            <a:pPr algn="ctr">
              <a:lnSpc>
                <a:spcPts val="7336"/>
              </a:lnSpc>
            </a:pPr>
            <a:r>
              <a:rPr lang="en-US" sz="5600" spc="112">
                <a:solidFill>
                  <a:srgbClr val="053D57"/>
                </a:solidFill>
                <a:latin typeface="Arvo"/>
              </a:rPr>
              <a:t>USFWS Regions</a:t>
            </a:r>
          </a:p>
        </p:txBody>
      </p:sp>
      <p:grpSp>
        <p:nvGrpSpPr>
          <p:cNvPr id="8" name="Group 8"/>
          <p:cNvGrpSpPr/>
          <p:nvPr/>
        </p:nvGrpSpPr>
        <p:grpSpPr>
          <a:xfrm>
            <a:off x="1133754" y="2850804"/>
            <a:ext cx="3863245" cy="1041613"/>
            <a:chOff x="0" y="0"/>
            <a:chExt cx="5150994" cy="1388817"/>
          </a:xfrm>
        </p:grpSpPr>
        <p:sp>
          <p:nvSpPr>
            <p:cNvPr id="9" name="AutoShape 9"/>
            <p:cNvSpPr/>
            <p:nvPr/>
          </p:nvSpPr>
          <p:spPr>
            <a:xfrm>
              <a:off x="0" y="0"/>
              <a:ext cx="5150994" cy="1388817"/>
            </a:xfrm>
            <a:prstGeom prst="rect">
              <a:avLst/>
            </a:prstGeom>
            <a:solidFill>
              <a:srgbClr val="97BCC7"/>
            </a:solidFill>
          </p:spPr>
        </p:sp>
        <p:sp>
          <p:nvSpPr>
            <p:cNvPr id="10" name="TextBox 10"/>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NORTHEAST</a:t>
              </a:r>
            </a:p>
          </p:txBody>
        </p:sp>
      </p:grpSp>
      <p:grpSp>
        <p:nvGrpSpPr>
          <p:cNvPr id="11" name="Group 11"/>
          <p:cNvGrpSpPr/>
          <p:nvPr/>
        </p:nvGrpSpPr>
        <p:grpSpPr>
          <a:xfrm>
            <a:off x="5175701" y="2850804"/>
            <a:ext cx="3863245" cy="1041613"/>
            <a:chOff x="0" y="0"/>
            <a:chExt cx="5150994" cy="1388817"/>
          </a:xfrm>
        </p:grpSpPr>
        <p:sp>
          <p:nvSpPr>
            <p:cNvPr id="12" name="AutoShape 12"/>
            <p:cNvSpPr/>
            <p:nvPr/>
          </p:nvSpPr>
          <p:spPr>
            <a:xfrm>
              <a:off x="0" y="0"/>
              <a:ext cx="5150994" cy="1388817"/>
            </a:xfrm>
            <a:prstGeom prst="rect">
              <a:avLst/>
            </a:prstGeom>
            <a:solidFill>
              <a:srgbClr val="97BCC7"/>
            </a:solidFill>
          </p:spPr>
        </p:sp>
        <p:sp>
          <p:nvSpPr>
            <p:cNvPr id="13" name="TextBox 13"/>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MOUNTAIN PRAIRIE</a:t>
              </a:r>
            </a:p>
          </p:txBody>
        </p:sp>
      </p:grpSp>
      <p:grpSp>
        <p:nvGrpSpPr>
          <p:cNvPr id="14" name="Group 14"/>
          <p:cNvGrpSpPr/>
          <p:nvPr/>
        </p:nvGrpSpPr>
        <p:grpSpPr>
          <a:xfrm>
            <a:off x="9234706" y="2850804"/>
            <a:ext cx="3863245" cy="1041613"/>
            <a:chOff x="0" y="0"/>
            <a:chExt cx="5150994" cy="1388817"/>
          </a:xfrm>
        </p:grpSpPr>
        <p:sp>
          <p:nvSpPr>
            <p:cNvPr id="15" name="AutoShape 15"/>
            <p:cNvSpPr/>
            <p:nvPr/>
          </p:nvSpPr>
          <p:spPr>
            <a:xfrm>
              <a:off x="0" y="0"/>
              <a:ext cx="5150994" cy="1388817"/>
            </a:xfrm>
            <a:prstGeom prst="rect">
              <a:avLst/>
            </a:prstGeom>
            <a:solidFill>
              <a:srgbClr val="97BCC7"/>
            </a:solidFill>
          </p:spPr>
        </p:sp>
        <p:sp>
          <p:nvSpPr>
            <p:cNvPr id="16" name="TextBox 16"/>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PACIFIC SOUTHWEST</a:t>
              </a:r>
            </a:p>
          </p:txBody>
        </p:sp>
      </p:grpSp>
      <p:grpSp>
        <p:nvGrpSpPr>
          <p:cNvPr id="17" name="Group 17"/>
          <p:cNvGrpSpPr/>
          <p:nvPr/>
        </p:nvGrpSpPr>
        <p:grpSpPr>
          <a:xfrm>
            <a:off x="13291001" y="2842822"/>
            <a:ext cx="3863245" cy="1041613"/>
            <a:chOff x="0" y="0"/>
            <a:chExt cx="5150994" cy="1388817"/>
          </a:xfrm>
        </p:grpSpPr>
        <p:sp>
          <p:nvSpPr>
            <p:cNvPr id="18" name="AutoShape 18"/>
            <p:cNvSpPr/>
            <p:nvPr/>
          </p:nvSpPr>
          <p:spPr>
            <a:xfrm>
              <a:off x="0" y="0"/>
              <a:ext cx="5150994" cy="1388817"/>
            </a:xfrm>
            <a:prstGeom prst="rect">
              <a:avLst/>
            </a:prstGeom>
            <a:solidFill>
              <a:srgbClr val="97BCC7"/>
            </a:solidFill>
          </p:spPr>
        </p:sp>
        <p:sp>
          <p:nvSpPr>
            <p:cNvPr id="19" name="TextBox 19"/>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ALASKA</a:t>
              </a:r>
            </a:p>
          </p:txBody>
        </p:sp>
      </p:grpSp>
      <p:graphicFrame>
        <p:nvGraphicFramePr>
          <p:cNvPr id="20" name="Table 20"/>
          <p:cNvGraphicFramePr>
            <a:graphicFrameLocks noGrp="1"/>
          </p:cNvGraphicFramePr>
          <p:nvPr/>
        </p:nvGraphicFramePr>
        <p:xfrm>
          <a:off x="1133754" y="4305758"/>
          <a:ext cx="3933825" cy="5037653"/>
        </p:xfrm>
        <a:graphic>
          <a:graphicData uri="http://schemas.openxmlformats.org/drawingml/2006/table">
            <a:tbl>
              <a:tblPr/>
              <a:tblGrid>
                <a:gridCol w="3933825">
                  <a:extLst>
                    <a:ext uri="{9D8B030D-6E8A-4147-A177-3AD203B41FA5}">
                      <a16:colId xmlns:a16="http://schemas.microsoft.com/office/drawing/2014/main" val="20000"/>
                    </a:ext>
                  </a:extLst>
                </a:gridCol>
              </a:tblGrid>
              <a:tr h="5037653">
                <a:tc>
                  <a:txBody>
                    <a:bodyPr/>
                    <a:lstStyle/>
                    <a:p>
                      <a:pPr algn="l">
                        <a:lnSpc>
                          <a:spcPts val="2121"/>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1" name="Table 21"/>
          <p:cNvGraphicFramePr>
            <a:graphicFrameLocks noGrp="1"/>
          </p:cNvGraphicFramePr>
          <p:nvPr/>
        </p:nvGraphicFramePr>
        <p:xfrm>
          <a:off x="5067579" y="3892417"/>
          <a:ext cx="3971368" cy="5586004"/>
        </p:xfrm>
        <a:graphic>
          <a:graphicData uri="http://schemas.openxmlformats.org/drawingml/2006/table">
            <a:tbl>
              <a:tblPr/>
              <a:tblGrid>
                <a:gridCol w="3971368">
                  <a:extLst>
                    <a:ext uri="{9D8B030D-6E8A-4147-A177-3AD203B41FA5}">
                      <a16:colId xmlns:a16="http://schemas.microsoft.com/office/drawing/2014/main" val="20000"/>
                    </a:ext>
                  </a:extLst>
                </a:gridCol>
              </a:tblGrid>
              <a:tr h="5586004">
                <a:tc>
                  <a:txBody>
                    <a:bodyPr/>
                    <a:lstStyle/>
                    <a:p>
                      <a:pPr algn="l">
                        <a:lnSpc>
                          <a:spcPts val="2875"/>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2" name="Table 22"/>
          <p:cNvGraphicFramePr>
            <a:graphicFrameLocks noGrp="1"/>
          </p:cNvGraphicFramePr>
          <p:nvPr/>
        </p:nvGraphicFramePr>
        <p:xfrm>
          <a:off x="9164127" y="3892417"/>
          <a:ext cx="3933825" cy="5037653"/>
        </p:xfrm>
        <a:graphic>
          <a:graphicData uri="http://schemas.openxmlformats.org/drawingml/2006/table">
            <a:tbl>
              <a:tblPr/>
              <a:tblGrid>
                <a:gridCol w="3933825">
                  <a:extLst>
                    <a:ext uri="{9D8B030D-6E8A-4147-A177-3AD203B41FA5}">
                      <a16:colId xmlns:a16="http://schemas.microsoft.com/office/drawing/2014/main" val="20000"/>
                    </a:ext>
                  </a:extLst>
                </a:gridCol>
              </a:tblGrid>
              <a:tr h="5037653">
                <a:tc>
                  <a:txBody>
                    <a:bodyPr/>
                    <a:lstStyle/>
                    <a:p>
                      <a:pPr algn="l">
                        <a:lnSpc>
                          <a:spcPts val="3220"/>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3" name="Table 23"/>
          <p:cNvGraphicFramePr>
            <a:graphicFrameLocks noGrp="1"/>
          </p:cNvGraphicFramePr>
          <p:nvPr/>
        </p:nvGraphicFramePr>
        <p:xfrm>
          <a:off x="13202727" y="4435342"/>
          <a:ext cx="3933825" cy="5037653"/>
        </p:xfrm>
        <a:graphic>
          <a:graphicData uri="http://schemas.openxmlformats.org/drawingml/2006/table">
            <a:tbl>
              <a:tblPr/>
              <a:tblGrid>
                <a:gridCol w="3933825">
                  <a:extLst>
                    <a:ext uri="{9D8B030D-6E8A-4147-A177-3AD203B41FA5}">
                      <a16:colId xmlns:a16="http://schemas.microsoft.com/office/drawing/2014/main" val="20000"/>
                    </a:ext>
                  </a:extLst>
                </a:gridCol>
              </a:tblGrid>
              <a:tr h="5037653">
                <a:tc>
                  <a:txBody>
                    <a:bodyPr/>
                    <a:lstStyle/>
                    <a:p>
                      <a:pPr marL="496572" lvl="1" indent="-248286" algn="l">
                        <a:lnSpc>
                          <a:spcPts val="3220"/>
                        </a:lnSpc>
                        <a:buFont typeface="Arial"/>
                        <a:buChar char="•"/>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4" name="Table 24"/>
          <p:cNvGraphicFramePr>
            <a:graphicFrameLocks noGrp="1"/>
          </p:cNvGraphicFramePr>
          <p:nvPr/>
        </p:nvGraphicFramePr>
        <p:xfrm>
          <a:off x="1241876" y="3884435"/>
          <a:ext cx="3933825" cy="5588557"/>
        </p:xfrm>
        <a:graphic>
          <a:graphicData uri="http://schemas.openxmlformats.org/drawingml/2006/table">
            <a:tbl>
              <a:tblPr/>
              <a:tblGrid>
                <a:gridCol w="3933825">
                  <a:extLst>
                    <a:ext uri="{9D8B030D-6E8A-4147-A177-3AD203B41FA5}">
                      <a16:colId xmlns:a16="http://schemas.microsoft.com/office/drawing/2014/main" val="20000"/>
                    </a:ext>
                  </a:extLst>
                </a:gridCol>
              </a:tblGrid>
              <a:tr h="5588557">
                <a:tc>
                  <a:txBody>
                    <a:bodyPr/>
                    <a:lstStyle/>
                    <a:p>
                      <a:pPr marL="518160" lvl="1" indent="-259080" algn="l">
                        <a:lnSpc>
                          <a:spcPts val="2424"/>
                        </a:lnSpc>
                        <a:buFont typeface="Arial"/>
                        <a:buChar char="•"/>
                        <a:defRPr/>
                      </a:pPr>
                      <a:r>
                        <a:rPr lang="en-US" sz="2400">
                          <a:solidFill>
                            <a:srgbClr val="F8FBFD"/>
                          </a:solidFill>
                          <a:latin typeface="Roboto"/>
                        </a:rPr>
                        <a:t>Bats and white-nose syndrome</a:t>
                      </a:r>
                      <a:endParaRPr lang="en-US" sz="1100"/>
                    </a:p>
                    <a:p>
                      <a:pPr marL="518160" lvl="1" indent="-259080">
                        <a:lnSpc>
                          <a:spcPts val="2424"/>
                        </a:lnSpc>
                        <a:buFont typeface="Arial"/>
                        <a:buChar char="•"/>
                      </a:pPr>
                      <a:r>
                        <a:rPr lang="en-US" sz="2400">
                          <a:solidFill>
                            <a:srgbClr val="F8FBFD"/>
                          </a:solidFill>
                          <a:latin typeface="Roboto"/>
                        </a:rPr>
                        <a:t>Saltmarsh sparrow</a:t>
                      </a:r>
                    </a:p>
                    <a:p>
                      <a:pPr marL="518160" lvl="1" indent="-259080">
                        <a:lnSpc>
                          <a:spcPts val="2424"/>
                        </a:lnSpc>
                        <a:buFont typeface="Arial"/>
                        <a:buChar char="•"/>
                      </a:pPr>
                      <a:r>
                        <a:rPr lang="en-US" sz="2400">
                          <a:solidFill>
                            <a:srgbClr val="F8FBFD"/>
                          </a:solidFill>
                          <a:latin typeface="Roboto"/>
                        </a:rPr>
                        <a:t>ecosystems that naturally withstand and recover from inland and coastal flooding</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5" name="Table 25"/>
          <p:cNvGraphicFramePr>
            <a:graphicFrameLocks noGrp="1"/>
          </p:cNvGraphicFramePr>
          <p:nvPr/>
        </p:nvGraphicFramePr>
        <p:xfrm>
          <a:off x="5148940" y="4267658"/>
          <a:ext cx="3933825" cy="5038007"/>
        </p:xfrm>
        <a:graphic>
          <a:graphicData uri="http://schemas.openxmlformats.org/drawingml/2006/table">
            <a:tbl>
              <a:tblPr/>
              <a:tblGrid>
                <a:gridCol w="3933825">
                  <a:extLst>
                    <a:ext uri="{9D8B030D-6E8A-4147-A177-3AD203B41FA5}">
                      <a16:colId xmlns:a16="http://schemas.microsoft.com/office/drawing/2014/main" val="20000"/>
                    </a:ext>
                  </a:extLst>
                </a:gridCol>
              </a:tblGrid>
              <a:tr h="5038007">
                <a:tc>
                  <a:txBody>
                    <a:bodyPr/>
                    <a:lstStyle/>
                    <a:p>
                      <a:pPr marL="539751" lvl="1" indent="-269876" algn="l">
                        <a:lnSpc>
                          <a:spcPts val="3125"/>
                        </a:lnSpc>
                        <a:buFont typeface="Arial"/>
                        <a:buChar char="•"/>
                        <a:defRPr/>
                      </a:pPr>
                      <a:r>
                        <a:rPr lang="en-US" sz="2500">
                          <a:solidFill>
                            <a:srgbClr val="F8FBFD"/>
                          </a:solidFill>
                          <a:latin typeface="Roboto"/>
                        </a:rPr>
                        <a:t>Wildflowers</a:t>
                      </a:r>
                      <a:endParaRPr lang="en-US" sz="1100"/>
                    </a:p>
                    <a:p>
                      <a:pPr marL="539751" lvl="1" indent="-269876">
                        <a:lnSpc>
                          <a:spcPts val="3125"/>
                        </a:lnSpc>
                        <a:buFont typeface="Arial"/>
                        <a:buChar char="•"/>
                      </a:pPr>
                      <a:r>
                        <a:rPr lang="en-US" sz="2500">
                          <a:solidFill>
                            <a:srgbClr val="F8FBFD"/>
                          </a:solidFill>
                          <a:latin typeface="Roboto"/>
                        </a:rPr>
                        <a:t>Migratory birds</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6" name="Table 26"/>
          <p:cNvGraphicFramePr>
            <a:graphicFrameLocks noGrp="1"/>
          </p:cNvGraphicFramePr>
          <p:nvPr/>
        </p:nvGraphicFramePr>
        <p:xfrm>
          <a:off x="9357176" y="4435342"/>
          <a:ext cx="3933825" cy="5038007"/>
        </p:xfrm>
        <a:graphic>
          <a:graphicData uri="http://schemas.openxmlformats.org/drawingml/2006/table">
            <a:tbl>
              <a:tblPr/>
              <a:tblGrid>
                <a:gridCol w="3933825">
                  <a:extLst>
                    <a:ext uri="{9D8B030D-6E8A-4147-A177-3AD203B41FA5}">
                      <a16:colId xmlns:a16="http://schemas.microsoft.com/office/drawing/2014/main" val="20000"/>
                    </a:ext>
                  </a:extLst>
                </a:gridCol>
              </a:tblGrid>
              <a:tr h="5038007">
                <a:tc>
                  <a:txBody>
                    <a:bodyPr/>
                    <a:lstStyle/>
                    <a:p>
                      <a:pPr marL="518162" lvl="1" indent="-259081" algn="l">
                        <a:lnSpc>
                          <a:spcPts val="3360"/>
                        </a:lnSpc>
                        <a:buFont typeface="Arial"/>
                        <a:buChar char="•"/>
                        <a:defRPr/>
                      </a:pPr>
                      <a:r>
                        <a:rPr lang="en-US" sz="2400">
                          <a:solidFill>
                            <a:srgbClr val="F8FBFD"/>
                          </a:solidFill>
                          <a:latin typeface="Roboto"/>
                        </a:rPr>
                        <a:t>Chinook Salmon</a:t>
                      </a:r>
                      <a:endParaRPr lang="en-US" sz="1100"/>
                    </a:p>
                    <a:p>
                      <a:pPr marL="518162" lvl="1" indent="-259081">
                        <a:lnSpc>
                          <a:spcPts val="3360"/>
                        </a:lnSpc>
                        <a:buFont typeface="Arial"/>
                        <a:buChar char="•"/>
                      </a:pPr>
                      <a:r>
                        <a:rPr lang="en-US" sz="2400">
                          <a:solidFill>
                            <a:srgbClr val="F8FBFD"/>
                          </a:solidFill>
                          <a:latin typeface="Roboto"/>
                        </a:rPr>
                        <a:t>Precipitation regime</a:t>
                      </a:r>
                    </a:p>
                    <a:p>
                      <a:pPr marL="518162" lvl="1" indent="-259081">
                        <a:lnSpc>
                          <a:spcPts val="3360"/>
                        </a:lnSpc>
                        <a:buFont typeface="Arial"/>
                        <a:buChar char="•"/>
                      </a:pPr>
                      <a:r>
                        <a:rPr lang="en-US" sz="2400">
                          <a:solidFill>
                            <a:srgbClr val="F8FBFD"/>
                          </a:solidFill>
                          <a:latin typeface="Roboto"/>
                        </a:rPr>
                        <a:t>Wildfire</a:t>
                      </a:r>
                    </a:p>
                    <a:p>
                      <a:pPr>
                        <a:lnSpc>
                          <a:spcPts val="3360"/>
                        </a:lnSpc>
                      </a:pPr>
                      <a:endParaRPr lang="en-US" sz="2400">
                        <a:solidFill>
                          <a:srgbClr val="F8FBFD"/>
                        </a:solidFill>
                        <a:latin typeface="Roboto"/>
                      </a:endParaRP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7" name="Table 27"/>
          <p:cNvGraphicFramePr>
            <a:graphicFrameLocks noGrp="1"/>
          </p:cNvGraphicFramePr>
          <p:nvPr/>
        </p:nvGraphicFramePr>
        <p:xfrm>
          <a:off x="13250352" y="4124325"/>
          <a:ext cx="3933825" cy="5038007"/>
        </p:xfrm>
        <a:graphic>
          <a:graphicData uri="http://schemas.openxmlformats.org/drawingml/2006/table">
            <a:tbl>
              <a:tblPr/>
              <a:tblGrid>
                <a:gridCol w="3933825">
                  <a:extLst>
                    <a:ext uri="{9D8B030D-6E8A-4147-A177-3AD203B41FA5}">
                      <a16:colId xmlns:a16="http://schemas.microsoft.com/office/drawing/2014/main" val="20000"/>
                    </a:ext>
                  </a:extLst>
                </a:gridCol>
              </a:tblGrid>
              <a:tr h="5038007">
                <a:tc>
                  <a:txBody>
                    <a:bodyPr/>
                    <a:lstStyle/>
                    <a:p>
                      <a:pPr marL="518162" lvl="1" indent="-259081" algn="l">
                        <a:lnSpc>
                          <a:spcPts val="3360"/>
                        </a:lnSpc>
                        <a:buFont typeface="Arial"/>
                        <a:buChar char="•"/>
                        <a:defRPr/>
                      </a:pPr>
                      <a:r>
                        <a:rPr lang="en-US" sz="2400">
                          <a:solidFill>
                            <a:srgbClr val="F8FBFD"/>
                          </a:solidFill>
                          <a:latin typeface="Roboto"/>
                        </a:rPr>
                        <a:t>Permafrost</a:t>
                      </a:r>
                      <a:endParaRPr lang="en-US" sz="1100"/>
                    </a:p>
                    <a:p>
                      <a:pPr marL="518162" lvl="1" indent="-259081">
                        <a:lnSpc>
                          <a:spcPts val="3360"/>
                        </a:lnSpc>
                        <a:buFont typeface="Arial"/>
                        <a:buChar char="•"/>
                      </a:pPr>
                      <a:r>
                        <a:rPr lang="en-US" sz="2400">
                          <a:solidFill>
                            <a:srgbClr val="F8FBFD"/>
                          </a:solidFill>
                          <a:latin typeface="Roboto"/>
                        </a:rPr>
                        <a:t>Seabirds</a:t>
                      </a:r>
                    </a:p>
                    <a:p>
                      <a:pPr marL="518162" lvl="1" indent="-259081">
                        <a:lnSpc>
                          <a:spcPts val="3360"/>
                        </a:lnSpc>
                        <a:buFont typeface="Arial"/>
                        <a:buChar char="•"/>
                      </a:pPr>
                      <a:r>
                        <a:rPr lang="en-US" sz="2400">
                          <a:solidFill>
                            <a:srgbClr val="F8FBFD"/>
                          </a:solidFill>
                          <a:latin typeface="Roboto"/>
                        </a:rPr>
                        <a:t>Wetlands</a:t>
                      </a:r>
                    </a:p>
                    <a:p>
                      <a:pPr marL="518162" lvl="1" indent="-259081">
                        <a:lnSpc>
                          <a:spcPts val="3360"/>
                        </a:lnSpc>
                        <a:buFont typeface="Arial"/>
                        <a:buChar char="•"/>
                      </a:pPr>
                      <a:r>
                        <a:rPr lang="en-US" sz="2400">
                          <a:solidFill>
                            <a:srgbClr val="F8FBFD"/>
                          </a:solidFill>
                          <a:latin typeface="Roboto"/>
                        </a:rPr>
                        <a:t>Spruce forest</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3D57"/>
        </a:solidFill>
        <a:effectLst/>
      </p:bgPr>
    </p:bg>
    <p:spTree>
      <p:nvGrpSpPr>
        <p:cNvPr id="1" name=""/>
        <p:cNvGrpSpPr/>
        <p:nvPr/>
      </p:nvGrpSpPr>
      <p:grpSpPr>
        <a:xfrm>
          <a:off x="0" y="0"/>
          <a:ext cx="0" cy="0"/>
          <a:chOff x="0" y="0"/>
          <a:chExt cx="0" cy="0"/>
        </a:xfrm>
      </p:grpSpPr>
      <p:sp>
        <p:nvSpPr>
          <p:cNvPr id="2" name="AutoShape 2"/>
          <p:cNvSpPr/>
          <p:nvPr/>
        </p:nvSpPr>
        <p:spPr>
          <a:xfrm>
            <a:off x="6728555" y="-180776"/>
            <a:ext cx="175994" cy="10467776"/>
          </a:xfrm>
          <a:prstGeom prst="rect">
            <a:avLst/>
          </a:prstGeom>
          <a:solidFill>
            <a:srgbClr val="F8FBFD"/>
          </a:solidFill>
        </p:spPr>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62957" y="6462606"/>
            <a:ext cx="2141661" cy="3824394"/>
          </a:xfrm>
          <a:prstGeom prst="rect">
            <a:avLst/>
          </a:prstGeom>
        </p:spPr>
      </p:pic>
      <p:sp>
        <p:nvSpPr>
          <p:cNvPr id="4" name="AutoShape 4"/>
          <p:cNvSpPr/>
          <p:nvPr/>
        </p:nvSpPr>
        <p:spPr>
          <a:xfrm>
            <a:off x="1028700" y="9715500"/>
            <a:ext cx="16230600" cy="800100"/>
          </a:xfrm>
          <a:prstGeom prst="rect">
            <a:avLst/>
          </a:prstGeom>
          <a:solidFill>
            <a:srgbClr val="F8FBFD"/>
          </a:solidFill>
        </p:spPr>
      </p:sp>
      <p:sp>
        <p:nvSpPr>
          <p:cNvPr id="5" name="TextBox 5"/>
          <p:cNvSpPr txBox="1"/>
          <p:nvPr/>
        </p:nvSpPr>
        <p:spPr>
          <a:xfrm>
            <a:off x="7457000" y="2548664"/>
            <a:ext cx="9728546" cy="3742492"/>
          </a:xfrm>
          <a:prstGeom prst="rect">
            <a:avLst/>
          </a:prstGeom>
        </p:spPr>
        <p:txBody>
          <a:bodyPr lIns="0" tIns="0" rIns="0" bIns="0" rtlCol="0" anchor="t">
            <a:spAutoFit/>
          </a:bodyPr>
          <a:lstStyle/>
          <a:p>
            <a:pPr>
              <a:lnSpc>
                <a:spcPts val="5935"/>
              </a:lnSpc>
            </a:pPr>
            <a:endParaRPr/>
          </a:p>
          <a:p>
            <a:pPr marL="985710" lvl="1" indent="-492855">
              <a:lnSpc>
                <a:spcPts val="5935"/>
              </a:lnSpc>
              <a:buFont typeface="Arial"/>
              <a:buChar char="•"/>
            </a:pPr>
            <a:r>
              <a:rPr lang="en-US" sz="4565">
                <a:solidFill>
                  <a:srgbClr val="F8FBFD"/>
                </a:solidFill>
                <a:latin typeface="Roboto"/>
              </a:rPr>
              <a:t>Burrowing Owls </a:t>
            </a:r>
          </a:p>
          <a:p>
            <a:pPr marL="1971421" lvl="2" indent="-657140">
              <a:lnSpc>
                <a:spcPts val="5935"/>
              </a:lnSpc>
              <a:buFont typeface="Arial"/>
              <a:buChar char="⚬"/>
            </a:pPr>
            <a:r>
              <a:rPr lang="en-US" sz="4565">
                <a:solidFill>
                  <a:srgbClr val="F8FBFD"/>
                </a:solidFill>
                <a:latin typeface="Roboto"/>
              </a:rPr>
              <a:t>nesting influenced by drought</a:t>
            </a:r>
          </a:p>
          <a:p>
            <a:pPr marL="985710" lvl="1" indent="-492855">
              <a:lnSpc>
                <a:spcPts val="5935"/>
              </a:lnSpc>
              <a:buFont typeface="Arial"/>
              <a:buChar char="•"/>
            </a:pPr>
            <a:r>
              <a:rPr lang="en-US" sz="4565">
                <a:solidFill>
                  <a:srgbClr val="F8FBFD"/>
                </a:solidFill>
                <a:latin typeface="Roboto"/>
              </a:rPr>
              <a:t>Mexican Gray Wolves</a:t>
            </a:r>
          </a:p>
          <a:p>
            <a:pPr marL="1971421" lvl="2" indent="-657140">
              <a:lnSpc>
                <a:spcPts val="5935"/>
              </a:lnSpc>
              <a:buFont typeface="Arial"/>
              <a:buChar char="⚬"/>
            </a:pPr>
            <a:r>
              <a:rPr lang="en-US" sz="4565">
                <a:solidFill>
                  <a:srgbClr val="F8FBFD"/>
                </a:solidFill>
                <a:latin typeface="Roboto"/>
              </a:rPr>
              <a:t>denning phenology </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29480" y="666339"/>
            <a:ext cx="2408639" cy="350985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80833" y="5143500"/>
            <a:ext cx="3959754" cy="4679178"/>
          </a:xfrm>
          <a:prstGeom prst="rect">
            <a:avLst/>
          </a:prstGeom>
        </p:spPr>
      </p:pic>
      <p:sp>
        <p:nvSpPr>
          <p:cNvPr id="8" name="TextBox 8"/>
          <p:cNvSpPr txBox="1"/>
          <p:nvPr/>
        </p:nvSpPr>
        <p:spPr>
          <a:xfrm>
            <a:off x="1028700" y="1009650"/>
            <a:ext cx="5151835" cy="4876800"/>
          </a:xfrm>
          <a:prstGeom prst="rect">
            <a:avLst/>
          </a:prstGeom>
        </p:spPr>
        <p:txBody>
          <a:bodyPr lIns="0" tIns="0" rIns="0" bIns="0" rtlCol="0" anchor="t">
            <a:spAutoFit/>
          </a:bodyPr>
          <a:lstStyle/>
          <a:p>
            <a:pPr>
              <a:lnSpc>
                <a:spcPts val="7679"/>
              </a:lnSpc>
            </a:pPr>
            <a:r>
              <a:rPr lang="en-US" sz="6399" spc="127">
                <a:solidFill>
                  <a:srgbClr val="F8FBFD"/>
                </a:solidFill>
                <a:latin typeface="Arvo"/>
              </a:rPr>
              <a:t>Changes Happening in Species and Ecosystems</a:t>
            </a:r>
          </a:p>
        </p:txBody>
      </p:sp>
      <p:sp>
        <p:nvSpPr>
          <p:cNvPr id="9" name="TextBox 9"/>
          <p:cNvSpPr txBox="1"/>
          <p:nvPr/>
        </p:nvSpPr>
        <p:spPr>
          <a:xfrm>
            <a:off x="5017963" y="2316492"/>
            <a:ext cx="10442748" cy="830580"/>
          </a:xfrm>
          <a:prstGeom prst="rect">
            <a:avLst/>
          </a:prstGeom>
        </p:spPr>
        <p:txBody>
          <a:bodyPr lIns="0" tIns="0" rIns="0" bIns="0" rtlCol="0" anchor="t">
            <a:spAutoFit/>
          </a:bodyPr>
          <a:lstStyle/>
          <a:p>
            <a:pPr algn="ctr">
              <a:lnSpc>
                <a:spcPts val="6719"/>
              </a:lnSpc>
            </a:pPr>
            <a:r>
              <a:rPr lang="en-US" sz="4800">
                <a:solidFill>
                  <a:srgbClr val="F8FBFD"/>
                </a:solidFill>
                <a:latin typeface="Arvo"/>
              </a:rPr>
              <a:t>In the Southwest: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7944089" y="-466820"/>
            <a:ext cx="175994" cy="10467776"/>
          </a:xfrm>
          <a:prstGeom prst="rect">
            <a:avLst/>
          </a:prstGeom>
          <a:solidFill>
            <a:srgbClr val="97BCC7"/>
          </a:solidFill>
        </p:spPr>
      </p:sp>
      <p:sp>
        <p:nvSpPr>
          <p:cNvPr id="3" name="TextBox 3"/>
          <p:cNvSpPr txBox="1"/>
          <p:nvPr/>
        </p:nvSpPr>
        <p:spPr>
          <a:xfrm>
            <a:off x="1425759" y="3053312"/>
            <a:ext cx="5429215" cy="3874000"/>
          </a:xfrm>
          <a:prstGeom prst="rect">
            <a:avLst/>
          </a:prstGeom>
        </p:spPr>
        <p:txBody>
          <a:bodyPr lIns="0" tIns="0" rIns="0" bIns="0" rtlCol="0" anchor="t">
            <a:spAutoFit/>
          </a:bodyPr>
          <a:lstStyle/>
          <a:p>
            <a:pPr>
              <a:lnSpc>
                <a:spcPts val="7680"/>
              </a:lnSpc>
            </a:pPr>
            <a:r>
              <a:rPr lang="en-US" sz="6400" spc="128">
                <a:solidFill>
                  <a:srgbClr val="053D57"/>
                </a:solidFill>
                <a:latin typeface="Arvo"/>
              </a:rPr>
              <a:t>Drought and Burrowing Owls</a:t>
            </a:r>
          </a:p>
          <a:p>
            <a:pPr>
              <a:lnSpc>
                <a:spcPts val="7680"/>
              </a:lnSpc>
            </a:pPr>
            <a:endParaRPr lang="en-US" sz="6400" spc="128">
              <a:solidFill>
                <a:srgbClr val="053D57"/>
              </a:solidFill>
              <a:latin typeface="Arvo"/>
            </a:endParaRPr>
          </a:p>
        </p:txBody>
      </p:sp>
      <p:sp>
        <p:nvSpPr>
          <p:cNvPr id="4" name="AutoShape 4"/>
          <p:cNvSpPr/>
          <p:nvPr/>
        </p:nvSpPr>
        <p:spPr>
          <a:xfrm>
            <a:off x="1028700" y="9734550"/>
            <a:ext cx="16230600" cy="800100"/>
          </a:xfrm>
          <a:prstGeom prst="rect">
            <a:avLst/>
          </a:prstGeom>
          <a:solidFill>
            <a:srgbClr val="053D57"/>
          </a:solidFill>
        </p:spPr>
      </p:sp>
      <p:sp>
        <p:nvSpPr>
          <p:cNvPr id="5" name="TextBox 5"/>
          <p:cNvSpPr txBox="1"/>
          <p:nvPr/>
        </p:nvSpPr>
        <p:spPr>
          <a:xfrm>
            <a:off x="12040704" y="700528"/>
            <a:ext cx="5041997" cy="6704329"/>
          </a:xfrm>
          <a:prstGeom prst="rect">
            <a:avLst/>
          </a:prstGeom>
        </p:spPr>
        <p:txBody>
          <a:bodyPr lIns="0" tIns="0" rIns="0" bIns="0" rtlCol="0" anchor="t">
            <a:spAutoFit/>
          </a:bodyPr>
          <a:lstStyle/>
          <a:p>
            <a:pPr marL="863606" lvl="1" indent="-431803">
              <a:lnSpc>
                <a:spcPts val="5600"/>
              </a:lnSpc>
              <a:buFont typeface="Arial"/>
              <a:buChar char="•"/>
            </a:pPr>
            <a:r>
              <a:rPr lang="en-US" sz="4000">
                <a:solidFill>
                  <a:srgbClr val="053D57"/>
                </a:solidFill>
                <a:latin typeface="Roboto"/>
              </a:rPr>
              <a:t>Migration</a:t>
            </a:r>
          </a:p>
          <a:p>
            <a:pPr marL="1727212" lvl="2" indent="-575737">
              <a:lnSpc>
                <a:spcPts val="5600"/>
              </a:lnSpc>
              <a:buFont typeface="Arial"/>
              <a:buChar char="⚬"/>
            </a:pPr>
            <a:r>
              <a:rPr lang="en-US" sz="4000">
                <a:solidFill>
                  <a:srgbClr val="053D57"/>
                </a:solidFill>
                <a:latin typeface="Roboto"/>
              </a:rPr>
              <a:t>Birds in Northern regions migrate south </a:t>
            </a:r>
          </a:p>
          <a:p>
            <a:pPr marL="1554496" lvl="2" indent="-518165">
              <a:lnSpc>
                <a:spcPts val="5040"/>
              </a:lnSpc>
              <a:buFont typeface="Arial"/>
              <a:buChar char="⚬"/>
            </a:pPr>
            <a:r>
              <a:rPr lang="en-US" sz="3600">
                <a:solidFill>
                  <a:srgbClr val="053D57"/>
                </a:solidFill>
                <a:latin typeface="Roboto"/>
              </a:rPr>
              <a:t>Many birds in parts of the southwest may be permanent residents</a:t>
            </a:r>
          </a:p>
        </p:txBody>
      </p:sp>
      <p:pic>
        <p:nvPicPr>
          <p:cNvPr id="6" name="Picture 6"/>
          <p:cNvPicPr>
            <a:picLocks noChangeAspect="1"/>
          </p:cNvPicPr>
          <p:nvPr/>
        </p:nvPicPr>
        <p:blipFill>
          <a:blip r:embed="rId2"/>
          <a:srcRect/>
          <a:stretch>
            <a:fillRect/>
          </a:stretch>
        </p:blipFill>
        <p:spPr>
          <a:xfrm>
            <a:off x="4140367" y="5180258"/>
            <a:ext cx="2854100" cy="3567625"/>
          </a:xfrm>
          <a:prstGeom prst="rect">
            <a:avLst/>
          </a:prstGeom>
        </p:spPr>
      </p:pic>
      <p:pic>
        <p:nvPicPr>
          <p:cNvPr id="7" name="Picture 7"/>
          <p:cNvPicPr>
            <a:picLocks noChangeAspect="1"/>
          </p:cNvPicPr>
          <p:nvPr/>
        </p:nvPicPr>
        <p:blipFill>
          <a:blip r:embed="rId3"/>
          <a:srcRect/>
          <a:stretch>
            <a:fillRect/>
          </a:stretch>
        </p:blipFill>
        <p:spPr>
          <a:xfrm>
            <a:off x="8579326" y="1427299"/>
            <a:ext cx="4592614" cy="782581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8700" y="348759"/>
            <a:ext cx="1869072" cy="27236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grpSp>
        <p:nvGrpSpPr>
          <p:cNvPr id="4" name="Group 4"/>
          <p:cNvGrpSpPr/>
          <p:nvPr/>
        </p:nvGrpSpPr>
        <p:grpSpPr>
          <a:xfrm>
            <a:off x="2915225" y="3649971"/>
            <a:ext cx="13121144" cy="4259686"/>
            <a:chOff x="0" y="0"/>
            <a:chExt cx="17494859" cy="5679581"/>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15909" y="1478339"/>
              <a:ext cx="1175529" cy="536335"/>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04935" y="1327663"/>
              <a:ext cx="1175529" cy="536335"/>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77708" y="1210172"/>
              <a:ext cx="1175529" cy="536335"/>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107081"/>
              <a:ext cx="2567562" cy="2887851"/>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91062">
              <a:off x="4549885" y="1033529"/>
              <a:ext cx="2853543" cy="1425955"/>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428" y="0"/>
              <a:ext cx="3369316" cy="3191661"/>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231540" y="221880"/>
              <a:ext cx="4041067" cy="2211566"/>
            </a:xfrm>
            <a:prstGeom prst="rect">
              <a:avLst/>
            </a:prstGeom>
          </p:spPr>
        </p:pic>
        <p:sp>
          <p:nvSpPr>
            <p:cNvPr id="12" name="TextBox 12"/>
            <p:cNvSpPr txBox="1"/>
            <p:nvPr/>
          </p:nvSpPr>
          <p:spPr>
            <a:xfrm>
              <a:off x="726862" y="3286083"/>
              <a:ext cx="2274198" cy="603930"/>
            </a:xfrm>
            <a:prstGeom prst="rect">
              <a:avLst/>
            </a:prstGeom>
          </p:spPr>
          <p:txBody>
            <a:bodyPr lIns="0" tIns="0" rIns="0" bIns="0" rtlCol="0" anchor="t">
              <a:spAutoFit/>
            </a:bodyPr>
            <a:lstStyle/>
            <a:p>
              <a:pPr algn="ctr">
                <a:lnSpc>
                  <a:spcPts val="3537"/>
                </a:lnSpc>
              </a:pPr>
              <a:r>
                <a:rPr lang="en-US" sz="2527">
                  <a:solidFill>
                    <a:srgbClr val="000000"/>
                  </a:solidFill>
                  <a:latin typeface="Canva Sans 2"/>
                </a:rPr>
                <a:t>drier year</a:t>
              </a:r>
            </a:p>
          </p:txBody>
        </p:sp>
        <p:sp>
          <p:nvSpPr>
            <p:cNvPr id="13" name="TextBox 13"/>
            <p:cNvSpPr txBox="1"/>
            <p:nvPr/>
          </p:nvSpPr>
          <p:spPr>
            <a:xfrm>
              <a:off x="4371763" y="3286083"/>
              <a:ext cx="3472659" cy="1887711"/>
            </a:xfrm>
            <a:prstGeom prst="rect">
              <a:avLst/>
            </a:prstGeom>
          </p:spPr>
          <p:txBody>
            <a:bodyPr lIns="0" tIns="0" rIns="0" bIns="0" rtlCol="0" anchor="t">
              <a:spAutoFit/>
            </a:bodyPr>
            <a:lstStyle/>
            <a:p>
              <a:pPr algn="ctr">
                <a:lnSpc>
                  <a:spcPts val="3537"/>
                </a:lnSpc>
              </a:pPr>
              <a:r>
                <a:rPr lang="en-US" sz="2527">
                  <a:solidFill>
                    <a:srgbClr val="000000"/>
                  </a:solidFill>
                  <a:latin typeface="Canva Sans 2"/>
                </a:rPr>
                <a:t>less food and resources available</a:t>
              </a:r>
            </a:p>
          </p:txBody>
        </p:sp>
        <p:sp>
          <p:nvSpPr>
            <p:cNvPr id="14" name="TextBox 14"/>
            <p:cNvSpPr txBox="1"/>
            <p:nvPr/>
          </p:nvSpPr>
          <p:spPr>
            <a:xfrm>
              <a:off x="8936318" y="3394880"/>
              <a:ext cx="2635488" cy="2284701"/>
            </a:xfrm>
            <a:prstGeom prst="rect">
              <a:avLst/>
            </a:prstGeom>
          </p:spPr>
          <p:txBody>
            <a:bodyPr lIns="0" tIns="0" rIns="0" bIns="0" rtlCol="0" anchor="t">
              <a:spAutoFit/>
            </a:bodyPr>
            <a:lstStyle/>
            <a:p>
              <a:pPr algn="ctr">
                <a:lnSpc>
                  <a:spcPts val="2555"/>
                </a:lnSpc>
              </a:pPr>
              <a:r>
                <a:rPr lang="en-US" sz="1825">
                  <a:solidFill>
                    <a:srgbClr val="000000"/>
                  </a:solidFill>
                  <a:latin typeface="Canva Sans 2"/>
                </a:rPr>
                <a:t>owls have to stop more frequently during migration</a:t>
              </a:r>
            </a:p>
          </p:txBody>
        </p:sp>
        <p:sp>
          <p:nvSpPr>
            <p:cNvPr id="15" name="TextBox 15"/>
            <p:cNvSpPr txBox="1"/>
            <p:nvPr/>
          </p:nvSpPr>
          <p:spPr>
            <a:xfrm>
              <a:off x="12466647" y="2947307"/>
              <a:ext cx="5028212" cy="1245821"/>
            </a:xfrm>
            <a:prstGeom prst="rect">
              <a:avLst/>
            </a:prstGeom>
          </p:spPr>
          <p:txBody>
            <a:bodyPr lIns="0" tIns="0" rIns="0" bIns="0" rtlCol="0" anchor="t">
              <a:spAutoFit/>
            </a:bodyPr>
            <a:lstStyle/>
            <a:p>
              <a:pPr algn="ctr">
                <a:lnSpc>
                  <a:spcPts val="3537"/>
                </a:lnSpc>
              </a:pPr>
              <a:r>
                <a:rPr lang="en-US" sz="2527">
                  <a:solidFill>
                    <a:srgbClr val="000000"/>
                  </a:solidFill>
                  <a:latin typeface="Canva Sans 2"/>
                </a:rPr>
                <a:t>later nest initiation date</a:t>
              </a:r>
            </a:p>
          </p:txBody>
        </p:sp>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849" y="883497"/>
              <a:ext cx="1513286" cy="1778434"/>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7944089" y="-466820"/>
            <a:ext cx="175994" cy="10467776"/>
          </a:xfrm>
          <a:prstGeom prst="rect">
            <a:avLst/>
          </a:prstGeom>
          <a:solidFill>
            <a:srgbClr val="97BCC7"/>
          </a:solidFill>
        </p:spPr>
      </p:sp>
      <p:sp>
        <p:nvSpPr>
          <p:cNvPr id="3" name="TextBox 3"/>
          <p:cNvSpPr txBox="1"/>
          <p:nvPr/>
        </p:nvSpPr>
        <p:spPr>
          <a:xfrm>
            <a:off x="1028700" y="2642239"/>
            <a:ext cx="5761247" cy="4109755"/>
          </a:xfrm>
          <a:prstGeom prst="rect">
            <a:avLst/>
          </a:prstGeom>
        </p:spPr>
        <p:txBody>
          <a:bodyPr lIns="0" tIns="0" rIns="0" bIns="0" rtlCol="0" anchor="t">
            <a:spAutoFit/>
          </a:bodyPr>
          <a:lstStyle/>
          <a:p>
            <a:pPr>
              <a:lnSpc>
                <a:spcPts val="8149"/>
              </a:lnSpc>
            </a:pPr>
            <a:r>
              <a:rPr lang="en-US" sz="6791" spc="135">
                <a:solidFill>
                  <a:srgbClr val="053D57"/>
                </a:solidFill>
                <a:latin typeface="Arvo"/>
              </a:rPr>
              <a:t>Gray Wolves and Climate Change</a:t>
            </a:r>
          </a:p>
          <a:p>
            <a:pPr>
              <a:lnSpc>
                <a:spcPts val="8149"/>
              </a:lnSpc>
            </a:pPr>
            <a:endParaRPr lang="en-US" sz="6791" spc="135">
              <a:solidFill>
                <a:srgbClr val="053D57"/>
              </a:solidFill>
              <a:latin typeface="Arvo"/>
            </a:endParaRPr>
          </a:p>
        </p:txBody>
      </p:sp>
      <p:sp>
        <p:nvSpPr>
          <p:cNvPr id="4" name="AutoShape 4"/>
          <p:cNvSpPr/>
          <p:nvPr/>
        </p:nvSpPr>
        <p:spPr>
          <a:xfrm>
            <a:off x="1028700" y="9734550"/>
            <a:ext cx="16230600" cy="800100"/>
          </a:xfrm>
          <a:prstGeom prst="rect">
            <a:avLst/>
          </a:prstGeom>
          <a:solidFill>
            <a:srgbClr val="053D57"/>
          </a:solidFill>
        </p:spPr>
      </p:sp>
      <p:sp>
        <p:nvSpPr>
          <p:cNvPr id="5" name="TextBox 5"/>
          <p:cNvSpPr txBox="1"/>
          <p:nvPr/>
        </p:nvSpPr>
        <p:spPr>
          <a:xfrm>
            <a:off x="8120083" y="2142809"/>
            <a:ext cx="8155365" cy="6978015"/>
          </a:xfrm>
          <a:prstGeom prst="rect">
            <a:avLst/>
          </a:prstGeom>
        </p:spPr>
        <p:txBody>
          <a:bodyPr lIns="0" tIns="0" rIns="0" bIns="0" rtlCol="0" anchor="t">
            <a:spAutoFit/>
          </a:bodyPr>
          <a:lstStyle/>
          <a:p>
            <a:pPr algn="ctr">
              <a:lnSpc>
                <a:spcPts val="4759"/>
              </a:lnSpc>
            </a:pPr>
            <a:endParaRPr/>
          </a:p>
          <a:p>
            <a:pPr marL="1943105" lvl="3" indent="-485776">
              <a:lnSpc>
                <a:spcPts val="4200"/>
              </a:lnSpc>
              <a:buFont typeface="Arial"/>
              <a:buChar char="￭"/>
            </a:pPr>
            <a:r>
              <a:rPr lang="en-US" sz="3000">
                <a:solidFill>
                  <a:srgbClr val="053D57"/>
                </a:solidFill>
                <a:latin typeface="Roboto"/>
              </a:rPr>
              <a:t>Cross-fostering is a coordinated effort of the U.S. Fish and Wildlife Service, Arizona Game and Fish Department, New Mexico Department of Game and Fish, Bureau of Land Management, New Mexico State Lands Office, U.S. Forest Service, and the Mexican Wolf Species Survival Plan</a:t>
            </a:r>
          </a:p>
          <a:p>
            <a:pPr marL="1943105" lvl="3" indent="-485776">
              <a:lnSpc>
                <a:spcPts val="4200"/>
              </a:lnSpc>
              <a:buFont typeface="Arial"/>
              <a:buChar char="￭"/>
            </a:pPr>
            <a:r>
              <a:rPr lang="en-US" sz="3000">
                <a:solidFill>
                  <a:srgbClr val="053D57"/>
                </a:solidFill>
                <a:latin typeface="Roboto"/>
              </a:rPr>
              <a:t>In May 2022, 11 pups were released into wild populations </a:t>
            </a:r>
          </a:p>
          <a:p>
            <a:pPr marL="1252224" lvl="2" indent="-417408">
              <a:lnSpc>
                <a:spcPts val="4060"/>
              </a:lnSpc>
              <a:buFont typeface="Arial"/>
              <a:buChar char="⚬"/>
            </a:pPr>
            <a:endParaRPr lang="en-US" sz="3000">
              <a:solidFill>
                <a:srgbClr val="053D57"/>
              </a:solidFill>
              <a:latin typeface="Roboto"/>
            </a:endParaRPr>
          </a:p>
        </p:txBody>
      </p:sp>
      <p:sp>
        <p:nvSpPr>
          <p:cNvPr id="6" name="TextBox 6"/>
          <p:cNvSpPr txBox="1"/>
          <p:nvPr/>
        </p:nvSpPr>
        <p:spPr>
          <a:xfrm>
            <a:off x="8712301" y="942975"/>
            <a:ext cx="6660673" cy="2017155"/>
          </a:xfrm>
          <a:prstGeom prst="rect">
            <a:avLst/>
          </a:prstGeom>
        </p:spPr>
        <p:txBody>
          <a:bodyPr lIns="0" tIns="0" rIns="0" bIns="0" rtlCol="0" anchor="t">
            <a:spAutoFit/>
          </a:bodyPr>
          <a:lstStyle/>
          <a:p>
            <a:pPr>
              <a:lnSpc>
                <a:spcPts val="5368"/>
              </a:lnSpc>
            </a:pPr>
            <a:r>
              <a:rPr lang="en-US" sz="3834">
                <a:solidFill>
                  <a:srgbClr val="053D57"/>
                </a:solidFill>
                <a:latin typeface="Arvo"/>
              </a:rPr>
              <a:t>Mexican Gray Wolf Recovery Program</a:t>
            </a:r>
          </a:p>
          <a:p>
            <a:pPr>
              <a:lnSpc>
                <a:spcPts val="5368"/>
              </a:lnSpc>
            </a:pPr>
            <a:endParaRPr lang="en-US" sz="3834">
              <a:solidFill>
                <a:srgbClr val="053D57"/>
              </a:solidFill>
              <a:latin typeface="Arv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7944089" y="-466820"/>
            <a:ext cx="175994" cy="10467776"/>
          </a:xfrm>
          <a:prstGeom prst="rect">
            <a:avLst/>
          </a:prstGeom>
          <a:solidFill>
            <a:srgbClr val="97BCC7"/>
          </a:solidFill>
        </p:spPr>
      </p:sp>
      <p:sp>
        <p:nvSpPr>
          <p:cNvPr id="3" name="TextBox 3"/>
          <p:cNvSpPr txBox="1"/>
          <p:nvPr/>
        </p:nvSpPr>
        <p:spPr>
          <a:xfrm>
            <a:off x="1028700" y="2642239"/>
            <a:ext cx="5761247" cy="4109755"/>
          </a:xfrm>
          <a:prstGeom prst="rect">
            <a:avLst/>
          </a:prstGeom>
        </p:spPr>
        <p:txBody>
          <a:bodyPr lIns="0" tIns="0" rIns="0" bIns="0" rtlCol="0" anchor="t">
            <a:spAutoFit/>
          </a:bodyPr>
          <a:lstStyle/>
          <a:p>
            <a:pPr>
              <a:lnSpc>
                <a:spcPts val="8149"/>
              </a:lnSpc>
            </a:pPr>
            <a:r>
              <a:rPr lang="en-US" sz="6791" spc="135">
                <a:solidFill>
                  <a:srgbClr val="053D57"/>
                </a:solidFill>
                <a:latin typeface="Arvo"/>
              </a:rPr>
              <a:t>Gray Wolves and Climate Change</a:t>
            </a:r>
          </a:p>
          <a:p>
            <a:pPr>
              <a:lnSpc>
                <a:spcPts val="8149"/>
              </a:lnSpc>
            </a:pPr>
            <a:endParaRPr lang="en-US" sz="6791" spc="135">
              <a:solidFill>
                <a:srgbClr val="053D57"/>
              </a:solidFill>
              <a:latin typeface="Arvo"/>
            </a:endParaRPr>
          </a:p>
        </p:txBody>
      </p:sp>
      <p:sp>
        <p:nvSpPr>
          <p:cNvPr id="4" name="AutoShape 4"/>
          <p:cNvSpPr/>
          <p:nvPr/>
        </p:nvSpPr>
        <p:spPr>
          <a:xfrm>
            <a:off x="1028700" y="9734550"/>
            <a:ext cx="16230600" cy="800100"/>
          </a:xfrm>
          <a:prstGeom prst="rect">
            <a:avLst/>
          </a:prstGeom>
          <a:solidFill>
            <a:srgbClr val="053D57"/>
          </a:solidFill>
        </p:spPr>
      </p:sp>
      <p:sp>
        <p:nvSpPr>
          <p:cNvPr id="5" name="TextBox 5"/>
          <p:cNvSpPr txBox="1"/>
          <p:nvPr/>
        </p:nvSpPr>
        <p:spPr>
          <a:xfrm>
            <a:off x="8406901" y="971221"/>
            <a:ext cx="8639817" cy="4622076"/>
          </a:xfrm>
          <a:prstGeom prst="rect">
            <a:avLst/>
          </a:prstGeom>
        </p:spPr>
        <p:txBody>
          <a:bodyPr lIns="0" tIns="0" rIns="0" bIns="0" rtlCol="0" anchor="t">
            <a:spAutoFit/>
          </a:bodyPr>
          <a:lstStyle/>
          <a:p>
            <a:pPr marL="630417" lvl="1" indent="-315209">
              <a:lnSpc>
                <a:spcPts val="4087"/>
              </a:lnSpc>
              <a:buFont typeface="Arial"/>
              <a:buChar char="•"/>
            </a:pPr>
            <a:r>
              <a:rPr lang="en-US" sz="2919">
                <a:solidFill>
                  <a:srgbClr val="053D57"/>
                </a:solidFill>
                <a:latin typeface="Roboto"/>
              </a:rPr>
              <a:t>There is a lack of research on how the specific subspecies, </a:t>
            </a:r>
            <a:r>
              <a:rPr lang="en-US" sz="2919">
                <a:solidFill>
                  <a:srgbClr val="053D57"/>
                </a:solidFill>
                <a:latin typeface="Roboto Italics"/>
              </a:rPr>
              <a:t>Canis lupus baileyi, </a:t>
            </a:r>
            <a:r>
              <a:rPr lang="en-US" sz="2919">
                <a:solidFill>
                  <a:srgbClr val="053D57"/>
                </a:solidFill>
                <a:latin typeface="Roboto"/>
              </a:rPr>
              <a:t>will be affected by climate change </a:t>
            </a:r>
          </a:p>
          <a:p>
            <a:pPr marL="630417" lvl="1" indent="-315209">
              <a:lnSpc>
                <a:spcPts val="4087"/>
              </a:lnSpc>
              <a:buFont typeface="Arial"/>
              <a:buChar char="•"/>
            </a:pPr>
            <a:r>
              <a:rPr lang="en-US" sz="2919">
                <a:solidFill>
                  <a:srgbClr val="053D57"/>
                </a:solidFill>
                <a:latin typeface="Roboto"/>
              </a:rPr>
              <a:t>Research was done on gray wolf denning phenology being affected by climate change in Alaska </a:t>
            </a:r>
          </a:p>
          <a:p>
            <a:pPr marL="1260834" lvl="2" indent="-420278">
              <a:lnSpc>
                <a:spcPts val="4087"/>
              </a:lnSpc>
              <a:buFont typeface="Arial"/>
              <a:buChar char="⚬"/>
            </a:pPr>
            <a:r>
              <a:rPr lang="en-US" sz="2919">
                <a:solidFill>
                  <a:srgbClr val="053D57"/>
                </a:solidFill>
                <a:latin typeface="Roboto"/>
              </a:rPr>
              <a:t>climate does not have a significant impact on successful breeding and surviving wolf pups </a:t>
            </a:r>
          </a:p>
        </p:txBody>
      </p:sp>
      <p:sp>
        <p:nvSpPr>
          <p:cNvPr id="6" name="TextBox 6"/>
          <p:cNvSpPr txBox="1"/>
          <p:nvPr/>
        </p:nvSpPr>
        <p:spPr>
          <a:xfrm>
            <a:off x="8668433" y="5974297"/>
            <a:ext cx="8116752" cy="3322433"/>
          </a:xfrm>
          <a:prstGeom prst="rect">
            <a:avLst/>
          </a:prstGeom>
        </p:spPr>
        <p:txBody>
          <a:bodyPr lIns="0" tIns="0" rIns="0" bIns="0" rtlCol="0" anchor="t">
            <a:spAutoFit/>
          </a:bodyPr>
          <a:lstStyle/>
          <a:p>
            <a:pPr marL="581973" lvl="1" indent="-290987">
              <a:lnSpc>
                <a:spcPts val="3773"/>
              </a:lnSpc>
              <a:buFont typeface="Arial"/>
              <a:buChar char="•"/>
            </a:pPr>
            <a:r>
              <a:rPr lang="en-US" sz="2695">
                <a:solidFill>
                  <a:srgbClr val="053D57"/>
                </a:solidFill>
                <a:latin typeface="Roboto"/>
              </a:rPr>
              <a:t>Other research has found that prey can be negatively affected by climate change </a:t>
            </a:r>
          </a:p>
          <a:p>
            <a:pPr marL="581973" lvl="1" indent="-290987">
              <a:lnSpc>
                <a:spcPts val="3773"/>
              </a:lnSpc>
              <a:buFont typeface="Arial"/>
              <a:buChar char="•"/>
            </a:pPr>
            <a:r>
              <a:rPr lang="en-US" sz="2695">
                <a:solidFill>
                  <a:srgbClr val="053D57"/>
                </a:solidFill>
                <a:latin typeface="Roboto"/>
              </a:rPr>
              <a:t>Wolf packs that need to travel for food during the summer were less successful in the numbers of pups that survived </a:t>
            </a:r>
          </a:p>
          <a:p>
            <a:pPr marL="581973" lvl="1" indent="-290987">
              <a:lnSpc>
                <a:spcPts val="3773"/>
              </a:lnSpc>
              <a:buFont typeface="Arial"/>
              <a:buChar char="•"/>
            </a:pPr>
            <a:r>
              <a:rPr lang="en-US" sz="2695">
                <a:solidFill>
                  <a:srgbClr val="053D57"/>
                </a:solidFill>
                <a:latin typeface="Roboto"/>
              </a:rPr>
              <a:t>Found reduced reproductive success in hotter summers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a:off x="1028700" y="1028700"/>
            <a:ext cx="16230600" cy="76200"/>
          </a:xfrm>
          <a:prstGeom prst="rect">
            <a:avLst/>
          </a:prstGeom>
          <a:solidFill>
            <a:srgbClr val="F8FBFD"/>
          </a:solidFill>
        </p:spPr>
      </p:sp>
      <p:sp>
        <p:nvSpPr>
          <p:cNvPr id="4" name="TextBox 4"/>
          <p:cNvSpPr txBox="1"/>
          <p:nvPr/>
        </p:nvSpPr>
        <p:spPr>
          <a:xfrm>
            <a:off x="3610110" y="4414988"/>
            <a:ext cx="11067780" cy="1299338"/>
          </a:xfrm>
          <a:prstGeom prst="rect">
            <a:avLst/>
          </a:prstGeom>
        </p:spPr>
        <p:txBody>
          <a:bodyPr lIns="0" tIns="0" rIns="0" bIns="0" rtlCol="0" anchor="t">
            <a:spAutoFit/>
          </a:bodyPr>
          <a:lstStyle/>
          <a:p>
            <a:pPr algn="ctr">
              <a:lnSpc>
                <a:spcPts val="10348"/>
              </a:lnSpc>
            </a:pPr>
            <a:r>
              <a:rPr lang="en-US" sz="7899" spc="157">
                <a:solidFill>
                  <a:srgbClr val="F8FBFD"/>
                </a:solidFill>
                <a:latin typeface="Arvo"/>
              </a:rPr>
              <a:t>Ongoing Research</a:t>
            </a:r>
          </a:p>
        </p:txBody>
      </p:sp>
      <p:sp>
        <p:nvSpPr>
          <p:cNvPr id="5" name="AutoShape 5"/>
          <p:cNvSpPr/>
          <p:nvPr/>
        </p:nvSpPr>
        <p:spPr>
          <a:xfrm>
            <a:off x="1028700" y="9715500"/>
            <a:ext cx="16230600" cy="800100"/>
          </a:xfrm>
          <a:prstGeom prst="rect">
            <a:avLst/>
          </a:prstGeom>
          <a:solidFill>
            <a:srgbClr val="F8FBFD"/>
          </a:solid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pic>
        <p:nvPicPr>
          <p:cNvPr id="4" name="Picture 4"/>
          <p:cNvPicPr>
            <a:picLocks noChangeAspect="1"/>
          </p:cNvPicPr>
          <p:nvPr/>
        </p:nvPicPr>
        <p:blipFill>
          <a:blip r:embed="rId2"/>
          <a:srcRect/>
          <a:stretch>
            <a:fillRect/>
          </a:stretch>
        </p:blipFill>
        <p:spPr>
          <a:xfrm>
            <a:off x="3358597" y="2798851"/>
            <a:ext cx="11570806" cy="6214760"/>
          </a:xfrm>
          <a:prstGeom prst="rect">
            <a:avLst/>
          </a:prstGeom>
        </p:spPr>
      </p:pic>
      <p:sp>
        <p:nvSpPr>
          <p:cNvPr id="5" name="TextBox 5"/>
          <p:cNvSpPr txBox="1"/>
          <p:nvPr/>
        </p:nvSpPr>
        <p:spPr>
          <a:xfrm>
            <a:off x="1274946" y="1371165"/>
            <a:ext cx="15738108" cy="2282813"/>
          </a:xfrm>
          <a:prstGeom prst="rect">
            <a:avLst/>
          </a:prstGeom>
        </p:spPr>
        <p:txBody>
          <a:bodyPr lIns="0" tIns="0" rIns="0" bIns="0" rtlCol="0" anchor="t">
            <a:spAutoFit/>
          </a:bodyPr>
          <a:lstStyle/>
          <a:p>
            <a:pPr algn="ctr">
              <a:lnSpc>
                <a:spcPts val="9100"/>
              </a:lnSpc>
            </a:pPr>
            <a:r>
              <a:rPr lang="en-US" sz="6500">
                <a:solidFill>
                  <a:srgbClr val="000000"/>
                </a:solidFill>
                <a:latin typeface="Arvo"/>
              </a:rPr>
              <a:t>Monarchs and Milkweeds in Arizona</a:t>
            </a:r>
          </a:p>
          <a:p>
            <a:pPr algn="ctr">
              <a:lnSpc>
                <a:spcPts val="9100"/>
              </a:lnSpc>
            </a:pPr>
            <a:endParaRPr lang="en-US" sz="6500">
              <a:solidFill>
                <a:srgbClr val="000000"/>
              </a:solidFill>
              <a:latin typeface="Arv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sp>
        <p:nvSpPr>
          <p:cNvPr id="4" name="TextBox 4"/>
          <p:cNvSpPr txBox="1"/>
          <p:nvPr/>
        </p:nvSpPr>
        <p:spPr>
          <a:xfrm>
            <a:off x="1274946" y="1371165"/>
            <a:ext cx="15738108" cy="2282813"/>
          </a:xfrm>
          <a:prstGeom prst="rect">
            <a:avLst/>
          </a:prstGeom>
        </p:spPr>
        <p:txBody>
          <a:bodyPr lIns="0" tIns="0" rIns="0" bIns="0" rtlCol="0" anchor="t">
            <a:spAutoFit/>
          </a:bodyPr>
          <a:lstStyle/>
          <a:p>
            <a:pPr algn="ctr">
              <a:lnSpc>
                <a:spcPts val="9100"/>
              </a:lnSpc>
            </a:pPr>
            <a:r>
              <a:rPr lang="en-US" sz="6500">
                <a:solidFill>
                  <a:srgbClr val="000000"/>
                </a:solidFill>
                <a:latin typeface="Arvo"/>
              </a:rPr>
              <a:t>Monarchs and Milkweeds in Arizona</a:t>
            </a:r>
          </a:p>
          <a:p>
            <a:pPr algn="ctr">
              <a:lnSpc>
                <a:spcPts val="9100"/>
              </a:lnSpc>
            </a:pPr>
            <a:endParaRPr lang="en-US" sz="6500">
              <a:solidFill>
                <a:srgbClr val="000000"/>
              </a:solidFill>
              <a:latin typeface="Arvo"/>
            </a:endParaRPr>
          </a:p>
        </p:txBody>
      </p:sp>
      <p:pic>
        <p:nvPicPr>
          <p:cNvPr id="5" name="Picture 5"/>
          <p:cNvPicPr>
            <a:picLocks noChangeAspect="1"/>
          </p:cNvPicPr>
          <p:nvPr/>
        </p:nvPicPr>
        <p:blipFill>
          <a:blip r:embed="rId2"/>
          <a:srcRect/>
          <a:stretch>
            <a:fillRect/>
          </a:stretch>
        </p:blipFill>
        <p:spPr>
          <a:xfrm>
            <a:off x="3633889" y="2584009"/>
            <a:ext cx="11876422" cy="637890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sp>
        <p:nvSpPr>
          <p:cNvPr id="4" name="TextBox 4"/>
          <p:cNvSpPr txBox="1"/>
          <p:nvPr/>
        </p:nvSpPr>
        <p:spPr>
          <a:xfrm>
            <a:off x="1274946" y="1371165"/>
            <a:ext cx="15738108" cy="2282813"/>
          </a:xfrm>
          <a:prstGeom prst="rect">
            <a:avLst/>
          </a:prstGeom>
        </p:spPr>
        <p:txBody>
          <a:bodyPr lIns="0" tIns="0" rIns="0" bIns="0" rtlCol="0" anchor="t">
            <a:spAutoFit/>
          </a:bodyPr>
          <a:lstStyle/>
          <a:p>
            <a:pPr algn="ctr">
              <a:lnSpc>
                <a:spcPts val="9100"/>
              </a:lnSpc>
            </a:pPr>
            <a:r>
              <a:rPr lang="en-US" sz="6500">
                <a:solidFill>
                  <a:srgbClr val="000000"/>
                </a:solidFill>
                <a:latin typeface="Arvo"/>
              </a:rPr>
              <a:t>Monarchs and Milkweeds in Arizona</a:t>
            </a:r>
          </a:p>
          <a:p>
            <a:pPr algn="ctr">
              <a:lnSpc>
                <a:spcPts val="9100"/>
              </a:lnSpc>
            </a:pPr>
            <a:endParaRPr lang="en-US" sz="6500">
              <a:solidFill>
                <a:srgbClr val="000000"/>
              </a:solidFill>
              <a:latin typeface="Arvo"/>
            </a:endParaRPr>
          </a:p>
        </p:txBody>
      </p:sp>
      <p:pic>
        <p:nvPicPr>
          <p:cNvPr id="5" name="Picture 5"/>
          <p:cNvPicPr>
            <a:picLocks noChangeAspect="1"/>
          </p:cNvPicPr>
          <p:nvPr/>
        </p:nvPicPr>
        <p:blipFill>
          <a:blip r:embed="rId2"/>
          <a:srcRect/>
          <a:stretch>
            <a:fillRect/>
          </a:stretch>
        </p:blipFill>
        <p:spPr>
          <a:xfrm>
            <a:off x="3742523" y="2821823"/>
            <a:ext cx="11285503" cy="60615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7944089" y="-466820"/>
            <a:ext cx="175994" cy="10467776"/>
          </a:xfrm>
          <a:prstGeom prst="rect">
            <a:avLst/>
          </a:prstGeom>
          <a:solidFill>
            <a:srgbClr val="97BCC7"/>
          </a:solidFill>
        </p:spPr>
      </p:sp>
      <p:sp>
        <p:nvSpPr>
          <p:cNvPr id="3" name="AutoShape 3"/>
          <p:cNvSpPr/>
          <p:nvPr/>
        </p:nvSpPr>
        <p:spPr>
          <a:xfrm>
            <a:off x="1028700" y="9734550"/>
            <a:ext cx="16230600" cy="800100"/>
          </a:xfrm>
          <a:prstGeom prst="rect">
            <a:avLst/>
          </a:prstGeom>
          <a:solidFill>
            <a:srgbClr val="053D57"/>
          </a:solidFill>
        </p:spPr>
      </p:sp>
      <p:pic>
        <p:nvPicPr>
          <p:cNvPr id="4" name="Picture 4"/>
          <p:cNvPicPr>
            <a:picLocks noChangeAspect="1"/>
          </p:cNvPicPr>
          <p:nvPr/>
        </p:nvPicPr>
        <p:blipFill>
          <a:blip r:embed="rId2"/>
          <a:srcRect/>
          <a:stretch>
            <a:fillRect/>
          </a:stretch>
        </p:blipFill>
        <p:spPr>
          <a:xfrm>
            <a:off x="15832907" y="203004"/>
            <a:ext cx="2052766" cy="2052766"/>
          </a:xfrm>
          <a:prstGeom prst="rect">
            <a:avLst/>
          </a:prstGeom>
        </p:spPr>
      </p:pic>
      <p:grpSp>
        <p:nvGrpSpPr>
          <p:cNvPr id="5" name="Group 5"/>
          <p:cNvGrpSpPr/>
          <p:nvPr/>
        </p:nvGrpSpPr>
        <p:grpSpPr>
          <a:xfrm>
            <a:off x="1028700" y="3139040"/>
            <a:ext cx="5429215" cy="3513722"/>
            <a:chOff x="0" y="0"/>
            <a:chExt cx="7238954" cy="4684963"/>
          </a:xfrm>
        </p:grpSpPr>
        <p:sp>
          <p:nvSpPr>
            <p:cNvPr id="6" name="TextBox 6"/>
            <p:cNvSpPr txBox="1"/>
            <p:nvPr/>
          </p:nvSpPr>
          <p:spPr>
            <a:xfrm>
              <a:off x="0" y="-19050"/>
              <a:ext cx="7238954" cy="3874000"/>
            </a:xfrm>
            <a:prstGeom prst="rect">
              <a:avLst/>
            </a:prstGeom>
          </p:spPr>
          <p:txBody>
            <a:bodyPr lIns="0" tIns="0" rIns="0" bIns="0" rtlCol="0" anchor="t">
              <a:spAutoFit/>
            </a:bodyPr>
            <a:lstStyle/>
            <a:p>
              <a:pPr>
                <a:lnSpc>
                  <a:spcPts val="7680"/>
                </a:lnSpc>
              </a:pPr>
              <a:r>
                <a:rPr lang="en-US" sz="6400" spc="128">
                  <a:solidFill>
                    <a:srgbClr val="053D57"/>
                  </a:solidFill>
                  <a:latin typeface="Arvo"/>
                </a:rPr>
                <a:t>National Phenology Network</a:t>
              </a:r>
            </a:p>
          </p:txBody>
        </p:sp>
        <p:sp>
          <p:nvSpPr>
            <p:cNvPr id="7" name="TextBox 7"/>
            <p:cNvSpPr txBox="1"/>
            <p:nvPr/>
          </p:nvSpPr>
          <p:spPr>
            <a:xfrm>
              <a:off x="0" y="4115317"/>
              <a:ext cx="5888933" cy="569646"/>
            </a:xfrm>
            <a:prstGeom prst="rect">
              <a:avLst/>
            </a:prstGeom>
          </p:spPr>
          <p:txBody>
            <a:bodyPr lIns="0" tIns="0" rIns="0" bIns="0" rtlCol="0" anchor="t">
              <a:spAutoFit/>
            </a:bodyPr>
            <a:lstStyle/>
            <a:p>
              <a:pPr>
                <a:lnSpc>
                  <a:spcPts val="3360"/>
                </a:lnSpc>
              </a:pPr>
              <a:r>
                <a:rPr lang="en-US" sz="2800" spc="280">
                  <a:solidFill>
                    <a:srgbClr val="053D57"/>
                  </a:solidFill>
                  <a:latin typeface="Arvo"/>
                </a:rPr>
                <a:t>AN OVERVIEW</a:t>
              </a:r>
            </a:p>
          </p:txBody>
        </p:sp>
      </p:grpSp>
      <p:sp>
        <p:nvSpPr>
          <p:cNvPr id="8" name="TextBox 8"/>
          <p:cNvSpPr txBox="1"/>
          <p:nvPr/>
        </p:nvSpPr>
        <p:spPr>
          <a:xfrm>
            <a:off x="8521368" y="1630036"/>
            <a:ext cx="8337922" cy="6912629"/>
          </a:xfrm>
          <a:prstGeom prst="rect">
            <a:avLst/>
          </a:prstGeom>
        </p:spPr>
        <p:txBody>
          <a:bodyPr lIns="0" tIns="0" rIns="0" bIns="0" rtlCol="0" anchor="t">
            <a:spAutoFit/>
          </a:bodyPr>
          <a:lstStyle/>
          <a:p>
            <a:pPr marL="520765" lvl="1" indent="-260383">
              <a:lnSpc>
                <a:spcPts val="3979"/>
              </a:lnSpc>
              <a:buFont typeface="Arial"/>
              <a:buChar char="•"/>
            </a:pPr>
            <a:r>
              <a:rPr lang="en-US" sz="2412" spc="192">
                <a:solidFill>
                  <a:srgbClr val="053D57"/>
                </a:solidFill>
                <a:latin typeface="Roboto"/>
              </a:rPr>
              <a:t>Phenology: the timing of seasonal events of plants and animals. It includes things like when plants leaf out and flower, when birds migrate, and when insects emerge.</a:t>
            </a:r>
          </a:p>
          <a:p>
            <a:pPr marL="520765" lvl="1" indent="-260383">
              <a:lnSpc>
                <a:spcPts val="3979"/>
              </a:lnSpc>
              <a:buFont typeface="Arial"/>
              <a:buChar char="•"/>
            </a:pPr>
            <a:r>
              <a:rPr lang="en-US" sz="2412" spc="192">
                <a:solidFill>
                  <a:srgbClr val="053D57"/>
                </a:solidFill>
                <a:latin typeface="Roboto"/>
              </a:rPr>
              <a:t> used to understand climate change impacts on plants and animals, and useful for management and decision making</a:t>
            </a:r>
          </a:p>
          <a:p>
            <a:pPr marL="520765" lvl="1" indent="-260383">
              <a:lnSpc>
                <a:spcPts val="3979"/>
              </a:lnSpc>
              <a:buFont typeface="Arial"/>
              <a:buChar char="•"/>
            </a:pPr>
            <a:r>
              <a:rPr lang="en-US" sz="2412" spc="192">
                <a:solidFill>
                  <a:srgbClr val="053D57"/>
                </a:solidFill>
                <a:latin typeface="Roboto"/>
              </a:rPr>
              <a:t>- The USA-NPN was established in 2007 to be a network for phenology data collection, storage, and sharing. The USA-NPN works with agencies including the US Fish and Wildlife Service to make sure they have the phenology data they need to meet their mission to conserve wildlife and their habitats.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a:off x="1028700" y="1028700"/>
            <a:ext cx="16230600" cy="76200"/>
          </a:xfrm>
          <a:prstGeom prst="rect">
            <a:avLst/>
          </a:prstGeom>
          <a:solidFill>
            <a:srgbClr val="F8FBFD"/>
          </a:solidFill>
        </p:spPr>
      </p:sp>
      <p:sp>
        <p:nvSpPr>
          <p:cNvPr id="4" name="TextBox 4"/>
          <p:cNvSpPr txBox="1"/>
          <p:nvPr/>
        </p:nvSpPr>
        <p:spPr>
          <a:xfrm>
            <a:off x="3610110" y="4414988"/>
            <a:ext cx="11067780" cy="1299338"/>
          </a:xfrm>
          <a:prstGeom prst="rect">
            <a:avLst/>
          </a:prstGeom>
        </p:spPr>
        <p:txBody>
          <a:bodyPr lIns="0" tIns="0" rIns="0" bIns="0" rtlCol="0" anchor="t">
            <a:spAutoFit/>
          </a:bodyPr>
          <a:lstStyle/>
          <a:p>
            <a:pPr algn="ctr">
              <a:lnSpc>
                <a:spcPts val="10348"/>
              </a:lnSpc>
            </a:pPr>
            <a:r>
              <a:rPr lang="en-US" sz="7899" spc="157">
                <a:solidFill>
                  <a:srgbClr val="F8FBFD"/>
                </a:solidFill>
                <a:latin typeface="Arvo"/>
              </a:rPr>
              <a:t>Climate Projections</a:t>
            </a:r>
          </a:p>
        </p:txBody>
      </p:sp>
      <p:sp>
        <p:nvSpPr>
          <p:cNvPr id="5" name="AutoShape 5"/>
          <p:cNvSpPr/>
          <p:nvPr/>
        </p:nvSpPr>
        <p:spPr>
          <a:xfrm>
            <a:off x="1028700" y="9715500"/>
            <a:ext cx="16230600" cy="800100"/>
          </a:xfrm>
          <a:prstGeom prst="rect">
            <a:avLst/>
          </a:prstGeom>
          <a:solidFill>
            <a:srgbClr val="F8FBFD"/>
          </a:solid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pic>
        <p:nvPicPr>
          <p:cNvPr id="4" name="Picture 4"/>
          <p:cNvPicPr>
            <a:picLocks noChangeAspect="1"/>
          </p:cNvPicPr>
          <p:nvPr/>
        </p:nvPicPr>
        <p:blipFill>
          <a:blip r:embed="rId2"/>
          <a:srcRect/>
          <a:stretch>
            <a:fillRect/>
          </a:stretch>
        </p:blipFill>
        <p:spPr>
          <a:xfrm>
            <a:off x="4258833" y="1573288"/>
            <a:ext cx="9156182" cy="740363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pic>
        <p:nvPicPr>
          <p:cNvPr id="4" name="Picture 4"/>
          <p:cNvPicPr>
            <a:picLocks noChangeAspect="1"/>
          </p:cNvPicPr>
          <p:nvPr/>
        </p:nvPicPr>
        <p:blipFill>
          <a:blip r:embed="rId2"/>
          <a:srcRect/>
          <a:stretch>
            <a:fillRect/>
          </a:stretch>
        </p:blipFill>
        <p:spPr>
          <a:xfrm>
            <a:off x="3529927" y="1445860"/>
            <a:ext cx="10789465" cy="73952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a:off x="1028700" y="1028700"/>
            <a:ext cx="16230600" cy="76200"/>
          </a:xfrm>
          <a:prstGeom prst="rect">
            <a:avLst/>
          </a:prstGeom>
          <a:solidFill>
            <a:srgbClr val="F8FBFD"/>
          </a:solidFill>
        </p:spPr>
      </p:sp>
      <p:sp>
        <p:nvSpPr>
          <p:cNvPr id="4" name="TextBox 4"/>
          <p:cNvSpPr txBox="1"/>
          <p:nvPr/>
        </p:nvSpPr>
        <p:spPr>
          <a:xfrm>
            <a:off x="2140531" y="4803638"/>
            <a:ext cx="13340005" cy="1117874"/>
          </a:xfrm>
          <a:prstGeom prst="rect">
            <a:avLst/>
          </a:prstGeom>
        </p:spPr>
        <p:txBody>
          <a:bodyPr lIns="0" tIns="0" rIns="0" bIns="0" rtlCol="0" anchor="t">
            <a:spAutoFit/>
          </a:bodyPr>
          <a:lstStyle/>
          <a:p>
            <a:pPr algn="ctr">
              <a:lnSpc>
                <a:spcPts val="8842"/>
              </a:lnSpc>
            </a:pPr>
            <a:r>
              <a:rPr lang="en-US" sz="6749" spc="134">
                <a:solidFill>
                  <a:srgbClr val="F8FBFD"/>
                </a:solidFill>
                <a:latin typeface="Arvo"/>
              </a:rPr>
              <a:t>Thank You</a:t>
            </a:r>
          </a:p>
        </p:txBody>
      </p:sp>
      <p:sp>
        <p:nvSpPr>
          <p:cNvPr id="5" name="AutoShape 5"/>
          <p:cNvSpPr/>
          <p:nvPr/>
        </p:nvSpPr>
        <p:spPr>
          <a:xfrm>
            <a:off x="1028700" y="9715500"/>
            <a:ext cx="16230600" cy="800100"/>
          </a:xfrm>
          <a:prstGeom prst="rect">
            <a:avLst/>
          </a:prstGeom>
          <a:solidFill>
            <a:srgbClr val="F8FBFD"/>
          </a:solid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8D2B9"/>
        </a:solidFill>
        <a:effectLst/>
      </p:bgPr>
    </p:bg>
    <p:spTree>
      <p:nvGrpSpPr>
        <p:cNvPr id="1" name=""/>
        <p:cNvGrpSpPr/>
        <p:nvPr/>
      </p:nvGrpSpPr>
      <p:grpSpPr>
        <a:xfrm>
          <a:off x="0" y="0"/>
          <a:ext cx="0" cy="0"/>
          <a:chOff x="0" y="0"/>
          <a:chExt cx="0" cy="0"/>
        </a:xfrm>
      </p:grpSpPr>
      <p:sp>
        <p:nvSpPr>
          <p:cNvPr id="2" name="AutoShape 2"/>
          <p:cNvSpPr/>
          <p:nvPr/>
        </p:nvSpPr>
        <p:spPr>
          <a:xfrm>
            <a:off x="6728555" y="-180776"/>
            <a:ext cx="175994" cy="10467776"/>
          </a:xfrm>
          <a:prstGeom prst="rect">
            <a:avLst/>
          </a:prstGeom>
          <a:solidFill>
            <a:srgbClr val="F8FBFD"/>
          </a:solidFill>
        </p:spPr>
      </p:sp>
      <p:sp>
        <p:nvSpPr>
          <p:cNvPr id="3" name="AutoShape 3"/>
          <p:cNvSpPr/>
          <p:nvPr/>
        </p:nvSpPr>
        <p:spPr>
          <a:xfrm>
            <a:off x="1028700" y="9715500"/>
            <a:ext cx="16230600" cy="800100"/>
          </a:xfrm>
          <a:prstGeom prst="rect">
            <a:avLst/>
          </a:prstGeom>
          <a:solidFill>
            <a:srgbClr val="F8FBFD"/>
          </a:solidFill>
        </p:spPr>
      </p:sp>
      <p:grpSp>
        <p:nvGrpSpPr>
          <p:cNvPr id="4" name="Group 4"/>
          <p:cNvGrpSpPr/>
          <p:nvPr/>
        </p:nvGrpSpPr>
        <p:grpSpPr>
          <a:xfrm>
            <a:off x="1028700" y="3441442"/>
            <a:ext cx="5153273" cy="2636599"/>
            <a:chOff x="0" y="0"/>
            <a:chExt cx="6871031" cy="3515465"/>
          </a:xfrm>
        </p:grpSpPr>
        <p:sp>
          <p:nvSpPr>
            <p:cNvPr id="5" name="TextBox 5"/>
            <p:cNvSpPr txBox="1"/>
            <p:nvPr/>
          </p:nvSpPr>
          <p:spPr>
            <a:xfrm>
              <a:off x="0" y="-19050"/>
              <a:ext cx="6869113" cy="2589017"/>
            </a:xfrm>
            <a:prstGeom prst="rect">
              <a:avLst/>
            </a:prstGeom>
          </p:spPr>
          <p:txBody>
            <a:bodyPr lIns="0" tIns="0" rIns="0" bIns="0" rtlCol="0" anchor="t">
              <a:spAutoFit/>
            </a:bodyPr>
            <a:lstStyle/>
            <a:p>
              <a:pPr>
                <a:lnSpc>
                  <a:spcPts val="7680"/>
                </a:lnSpc>
              </a:pPr>
              <a:r>
                <a:rPr lang="en-US" sz="6400" spc="128">
                  <a:solidFill>
                    <a:srgbClr val="053D57"/>
                  </a:solidFill>
                  <a:latin typeface="Arvo"/>
                </a:rPr>
                <a:t>Goals For This Project</a:t>
              </a:r>
            </a:p>
          </p:txBody>
        </p:sp>
        <p:sp>
          <p:nvSpPr>
            <p:cNvPr id="6" name="TextBox 6"/>
            <p:cNvSpPr txBox="1"/>
            <p:nvPr/>
          </p:nvSpPr>
          <p:spPr>
            <a:xfrm>
              <a:off x="0" y="2956802"/>
              <a:ext cx="6871031" cy="558663"/>
            </a:xfrm>
            <a:prstGeom prst="rect">
              <a:avLst/>
            </a:prstGeom>
          </p:spPr>
          <p:txBody>
            <a:bodyPr lIns="0" tIns="0" rIns="0" bIns="0" rtlCol="0" anchor="t">
              <a:spAutoFit/>
            </a:bodyPr>
            <a:lstStyle/>
            <a:p>
              <a:pPr>
                <a:lnSpc>
                  <a:spcPts val="3360"/>
                </a:lnSpc>
              </a:pPr>
              <a:r>
                <a:rPr lang="en-US" sz="2800" spc="280">
                  <a:solidFill>
                    <a:srgbClr val="C8D2B9"/>
                  </a:solidFill>
                  <a:latin typeface="Arvo"/>
                </a:rPr>
                <a:t>A WONDERFUL HOBBY</a:t>
              </a:r>
            </a:p>
          </p:txBody>
        </p:sp>
      </p:grpSp>
      <p:grpSp>
        <p:nvGrpSpPr>
          <p:cNvPr id="7" name="Group 7"/>
          <p:cNvGrpSpPr/>
          <p:nvPr/>
        </p:nvGrpSpPr>
        <p:grpSpPr>
          <a:xfrm>
            <a:off x="7765619" y="1226106"/>
            <a:ext cx="8564569" cy="6229528"/>
            <a:chOff x="0" y="0"/>
            <a:chExt cx="11419425" cy="8306037"/>
          </a:xfrm>
        </p:grpSpPr>
        <p:sp>
          <p:nvSpPr>
            <p:cNvPr id="8" name="TextBox 8"/>
            <p:cNvSpPr txBox="1"/>
            <p:nvPr/>
          </p:nvSpPr>
          <p:spPr>
            <a:xfrm>
              <a:off x="0" y="1627292"/>
              <a:ext cx="11419425" cy="6678745"/>
            </a:xfrm>
            <a:prstGeom prst="rect">
              <a:avLst/>
            </a:prstGeom>
          </p:spPr>
          <p:txBody>
            <a:bodyPr lIns="0" tIns="0" rIns="0" bIns="0" rtlCol="0" anchor="t">
              <a:spAutoFit/>
            </a:bodyPr>
            <a:lstStyle/>
            <a:p>
              <a:pPr marL="828178" lvl="1" indent="-414089">
                <a:lnSpc>
                  <a:spcPts val="4986"/>
                </a:lnSpc>
                <a:buFont typeface="Arial"/>
                <a:buChar char="•"/>
              </a:pPr>
              <a:r>
                <a:rPr lang="en-US" sz="3835">
                  <a:solidFill>
                    <a:srgbClr val="053D57"/>
                  </a:solidFill>
                  <a:latin typeface="Roboto Bold"/>
                </a:rPr>
                <a:t>Summarizing</a:t>
              </a:r>
              <a:r>
                <a:rPr lang="en-US" sz="3835">
                  <a:solidFill>
                    <a:srgbClr val="053D57"/>
                  </a:solidFill>
                  <a:latin typeface="Roboto"/>
                </a:rPr>
                <a:t> phenological changes that have already been documented on priority species and ecosystems for each USFWS region</a:t>
              </a:r>
            </a:p>
            <a:p>
              <a:pPr marL="828178" lvl="1" indent="-414089">
                <a:lnSpc>
                  <a:spcPts val="4986"/>
                </a:lnSpc>
                <a:buFont typeface="Arial"/>
                <a:buChar char="•"/>
              </a:pPr>
              <a:r>
                <a:rPr lang="en-US" sz="3835">
                  <a:solidFill>
                    <a:srgbClr val="053D57"/>
                  </a:solidFill>
                  <a:latin typeface="Roboto Bold"/>
                </a:rPr>
                <a:t>Translating</a:t>
              </a:r>
              <a:r>
                <a:rPr lang="en-US" sz="3835">
                  <a:solidFill>
                    <a:srgbClr val="053D57"/>
                  </a:solidFill>
                  <a:latin typeface="Roboto"/>
                </a:rPr>
                <a:t> the information into accessible language and visuals to assist managers to understand the shifts already occurring</a:t>
              </a:r>
            </a:p>
          </p:txBody>
        </p:sp>
        <p:sp>
          <p:nvSpPr>
            <p:cNvPr id="9" name="TextBox 9"/>
            <p:cNvSpPr txBox="1"/>
            <p:nvPr/>
          </p:nvSpPr>
          <p:spPr>
            <a:xfrm>
              <a:off x="0" y="-95250"/>
              <a:ext cx="11419425" cy="1093935"/>
            </a:xfrm>
            <a:prstGeom prst="rect">
              <a:avLst/>
            </a:prstGeom>
          </p:spPr>
          <p:txBody>
            <a:bodyPr lIns="0" tIns="0" rIns="0" bIns="0" rtlCol="0" anchor="t">
              <a:spAutoFit/>
            </a:bodyPr>
            <a:lstStyle/>
            <a:p>
              <a:pPr>
                <a:lnSpc>
                  <a:spcPts val="6904"/>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8D2B9"/>
        </a:solidFill>
        <a:effectLst/>
      </p:bgPr>
    </p:bg>
    <p:spTree>
      <p:nvGrpSpPr>
        <p:cNvPr id="1" name=""/>
        <p:cNvGrpSpPr/>
        <p:nvPr/>
      </p:nvGrpSpPr>
      <p:grpSpPr>
        <a:xfrm>
          <a:off x="0" y="0"/>
          <a:ext cx="0" cy="0"/>
          <a:chOff x="0" y="0"/>
          <a:chExt cx="0" cy="0"/>
        </a:xfrm>
      </p:grpSpPr>
      <p:sp>
        <p:nvSpPr>
          <p:cNvPr id="2" name="AutoShape 2"/>
          <p:cNvSpPr/>
          <p:nvPr/>
        </p:nvSpPr>
        <p:spPr>
          <a:xfrm>
            <a:off x="6728555" y="-180776"/>
            <a:ext cx="175994" cy="10467776"/>
          </a:xfrm>
          <a:prstGeom prst="rect">
            <a:avLst/>
          </a:prstGeom>
          <a:solidFill>
            <a:srgbClr val="F8FBFD"/>
          </a:solidFill>
        </p:spPr>
      </p:sp>
      <p:sp>
        <p:nvSpPr>
          <p:cNvPr id="3" name="AutoShape 3"/>
          <p:cNvSpPr/>
          <p:nvPr/>
        </p:nvSpPr>
        <p:spPr>
          <a:xfrm>
            <a:off x="1028700" y="9715500"/>
            <a:ext cx="16230600" cy="800100"/>
          </a:xfrm>
          <a:prstGeom prst="rect">
            <a:avLst/>
          </a:prstGeom>
          <a:solidFill>
            <a:srgbClr val="F8FBFD"/>
          </a:solidFill>
        </p:spPr>
      </p:sp>
      <p:grpSp>
        <p:nvGrpSpPr>
          <p:cNvPr id="4" name="Group 4"/>
          <p:cNvGrpSpPr/>
          <p:nvPr/>
        </p:nvGrpSpPr>
        <p:grpSpPr>
          <a:xfrm>
            <a:off x="1028700" y="3441442"/>
            <a:ext cx="5153273" cy="2636599"/>
            <a:chOff x="0" y="0"/>
            <a:chExt cx="6871031" cy="3515465"/>
          </a:xfrm>
        </p:grpSpPr>
        <p:sp>
          <p:nvSpPr>
            <p:cNvPr id="5" name="TextBox 5"/>
            <p:cNvSpPr txBox="1"/>
            <p:nvPr/>
          </p:nvSpPr>
          <p:spPr>
            <a:xfrm>
              <a:off x="0" y="-19050"/>
              <a:ext cx="6869113" cy="2589017"/>
            </a:xfrm>
            <a:prstGeom prst="rect">
              <a:avLst/>
            </a:prstGeom>
          </p:spPr>
          <p:txBody>
            <a:bodyPr lIns="0" tIns="0" rIns="0" bIns="0" rtlCol="0" anchor="t">
              <a:spAutoFit/>
            </a:bodyPr>
            <a:lstStyle/>
            <a:p>
              <a:pPr>
                <a:lnSpc>
                  <a:spcPts val="7680"/>
                </a:lnSpc>
              </a:pPr>
              <a:r>
                <a:rPr lang="en-US" sz="6400" spc="128">
                  <a:solidFill>
                    <a:srgbClr val="053D57"/>
                  </a:solidFill>
                  <a:latin typeface="Arvo"/>
                </a:rPr>
                <a:t>Goals For This Project</a:t>
              </a:r>
            </a:p>
          </p:txBody>
        </p:sp>
        <p:sp>
          <p:nvSpPr>
            <p:cNvPr id="6" name="TextBox 6"/>
            <p:cNvSpPr txBox="1"/>
            <p:nvPr/>
          </p:nvSpPr>
          <p:spPr>
            <a:xfrm>
              <a:off x="0" y="2956802"/>
              <a:ext cx="6871031" cy="558663"/>
            </a:xfrm>
            <a:prstGeom prst="rect">
              <a:avLst/>
            </a:prstGeom>
          </p:spPr>
          <p:txBody>
            <a:bodyPr lIns="0" tIns="0" rIns="0" bIns="0" rtlCol="0" anchor="t">
              <a:spAutoFit/>
            </a:bodyPr>
            <a:lstStyle/>
            <a:p>
              <a:pPr>
                <a:lnSpc>
                  <a:spcPts val="3360"/>
                </a:lnSpc>
              </a:pPr>
              <a:r>
                <a:rPr lang="en-US" sz="2800" spc="280">
                  <a:solidFill>
                    <a:srgbClr val="C8D2B9"/>
                  </a:solidFill>
                  <a:latin typeface="Arvo"/>
                </a:rPr>
                <a:t>A WONDERFUL HOBBY</a:t>
              </a:r>
            </a:p>
          </p:txBody>
        </p:sp>
      </p:grpSp>
      <p:sp>
        <p:nvSpPr>
          <p:cNvPr id="7" name="TextBox 7"/>
          <p:cNvSpPr txBox="1"/>
          <p:nvPr/>
        </p:nvSpPr>
        <p:spPr>
          <a:xfrm>
            <a:off x="7765619" y="1130856"/>
            <a:ext cx="8564569" cy="844264"/>
          </a:xfrm>
          <a:prstGeom prst="rect">
            <a:avLst/>
          </a:prstGeom>
        </p:spPr>
        <p:txBody>
          <a:bodyPr lIns="0" tIns="0" rIns="0" bIns="0" rtlCol="0" anchor="t">
            <a:spAutoFit/>
          </a:bodyPr>
          <a:lstStyle/>
          <a:p>
            <a:pPr>
              <a:lnSpc>
                <a:spcPts val="6904"/>
              </a:lnSpc>
            </a:pPr>
            <a:endParaRPr/>
          </a:p>
        </p:txBody>
      </p:sp>
      <p:grpSp>
        <p:nvGrpSpPr>
          <p:cNvPr id="8" name="Group 8"/>
          <p:cNvGrpSpPr/>
          <p:nvPr/>
        </p:nvGrpSpPr>
        <p:grpSpPr>
          <a:xfrm>
            <a:off x="7447475" y="495671"/>
            <a:ext cx="9664823" cy="7727620"/>
            <a:chOff x="0" y="0"/>
            <a:chExt cx="12886431" cy="10303493"/>
          </a:xfrm>
        </p:grpSpPr>
        <p:sp>
          <p:nvSpPr>
            <p:cNvPr id="9" name="TextBox 9"/>
            <p:cNvSpPr txBox="1"/>
            <p:nvPr/>
          </p:nvSpPr>
          <p:spPr>
            <a:xfrm>
              <a:off x="0" y="1831713"/>
              <a:ext cx="12886431" cy="8471780"/>
            </a:xfrm>
            <a:prstGeom prst="rect">
              <a:avLst/>
            </a:prstGeom>
          </p:spPr>
          <p:txBody>
            <a:bodyPr lIns="0" tIns="0" rIns="0" bIns="0" rtlCol="0" anchor="t">
              <a:spAutoFit/>
            </a:bodyPr>
            <a:lstStyle/>
            <a:p>
              <a:pPr>
                <a:lnSpc>
                  <a:spcPts val="5627"/>
                </a:lnSpc>
              </a:pPr>
              <a:r>
                <a:rPr lang="en-US" sz="4328">
                  <a:solidFill>
                    <a:srgbClr val="053D57"/>
                  </a:solidFill>
                  <a:latin typeface="Roboto"/>
                </a:rPr>
                <a:t>Info sheets will include:  </a:t>
              </a:r>
            </a:p>
            <a:p>
              <a:pPr marL="934570" lvl="1" indent="-467285">
                <a:lnSpc>
                  <a:spcPts val="5627"/>
                </a:lnSpc>
                <a:buFont typeface="Arial"/>
                <a:buChar char="•"/>
              </a:pPr>
              <a:r>
                <a:rPr lang="en-US" sz="4328">
                  <a:solidFill>
                    <a:srgbClr val="053D57"/>
                  </a:solidFill>
                  <a:latin typeface="Roboto"/>
                </a:rPr>
                <a:t>projected climate changes, and how these changes may impact priority species and ecosystems</a:t>
              </a:r>
            </a:p>
            <a:p>
              <a:pPr marL="934570" lvl="1" indent="-467285">
                <a:lnSpc>
                  <a:spcPts val="5627"/>
                </a:lnSpc>
                <a:buFont typeface="Arial"/>
                <a:buChar char="•"/>
              </a:pPr>
              <a:r>
                <a:rPr lang="en-US" sz="4328">
                  <a:solidFill>
                    <a:srgbClr val="053D57"/>
                  </a:solidFill>
                  <a:latin typeface="Roboto"/>
                </a:rPr>
                <a:t>ongoing phenology research or projects in the region</a:t>
              </a:r>
            </a:p>
            <a:p>
              <a:pPr marL="934570" lvl="1" indent="-467285">
                <a:lnSpc>
                  <a:spcPts val="5627"/>
                </a:lnSpc>
                <a:buFont typeface="Arial"/>
                <a:buChar char="•"/>
              </a:pPr>
              <a:r>
                <a:rPr lang="en-US" sz="4328">
                  <a:solidFill>
                    <a:srgbClr val="053D57"/>
                  </a:solidFill>
                  <a:latin typeface="Roboto"/>
                </a:rPr>
                <a:t>USA-NPN data and data products that are relevant to the region</a:t>
              </a:r>
            </a:p>
            <a:p>
              <a:pPr>
                <a:lnSpc>
                  <a:spcPts val="5627"/>
                </a:lnSpc>
              </a:pPr>
              <a:endParaRPr lang="en-US" sz="4328">
                <a:solidFill>
                  <a:srgbClr val="053D57"/>
                </a:solidFill>
                <a:latin typeface="Roboto"/>
              </a:endParaRPr>
            </a:p>
          </p:txBody>
        </p:sp>
        <p:sp>
          <p:nvSpPr>
            <p:cNvPr id="10" name="TextBox 10"/>
            <p:cNvSpPr txBox="1"/>
            <p:nvPr/>
          </p:nvSpPr>
          <p:spPr>
            <a:xfrm>
              <a:off x="0" y="-114300"/>
              <a:ext cx="12886431" cy="1241282"/>
            </a:xfrm>
            <a:prstGeom prst="rect">
              <a:avLst/>
            </a:prstGeom>
          </p:spPr>
          <p:txBody>
            <a:bodyPr lIns="0" tIns="0" rIns="0" bIns="0" rtlCol="0" anchor="t">
              <a:spAutoFit/>
            </a:bodyPr>
            <a:lstStyle/>
            <a:p>
              <a:pPr>
                <a:lnSpc>
                  <a:spcPts val="7791"/>
                </a:lnSpc>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D2B9"/>
        </a:solidFill>
        <a:effectLst/>
      </p:bgPr>
    </p:bg>
    <p:spTree>
      <p:nvGrpSpPr>
        <p:cNvPr id="1" name=""/>
        <p:cNvGrpSpPr/>
        <p:nvPr/>
      </p:nvGrpSpPr>
      <p:grpSpPr>
        <a:xfrm>
          <a:off x="0" y="0"/>
          <a:ext cx="0" cy="0"/>
          <a:chOff x="0" y="0"/>
          <a:chExt cx="0" cy="0"/>
        </a:xfrm>
      </p:grpSpPr>
      <p:sp>
        <p:nvSpPr>
          <p:cNvPr id="2" name="AutoShape 2"/>
          <p:cNvSpPr/>
          <p:nvPr/>
        </p:nvSpPr>
        <p:spPr>
          <a:xfrm>
            <a:off x="6728555" y="-180776"/>
            <a:ext cx="175994" cy="10467776"/>
          </a:xfrm>
          <a:prstGeom prst="rect">
            <a:avLst/>
          </a:prstGeom>
          <a:solidFill>
            <a:srgbClr val="F8FBFD"/>
          </a:solidFill>
        </p:spPr>
      </p:sp>
      <p:sp>
        <p:nvSpPr>
          <p:cNvPr id="3" name="AutoShape 3"/>
          <p:cNvSpPr/>
          <p:nvPr/>
        </p:nvSpPr>
        <p:spPr>
          <a:xfrm>
            <a:off x="1028700" y="9715500"/>
            <a:ext cx="16230600" cy="800100"/>
          </a:xfrm>
          <a:prstGeom prst="rect">
            <a:avLst/>
          </a:prstGeom>
          <a:solidFill>
            <a:srgbClr val="F8FBFD"/>
          </a:solidFill>
        </p:spPr>
      </p:sp>
      <p:grpSp>
        <p:nvGrpSpPr>
          <p:cNvPr id="4" name="Group 4"/>
          <p:cNvGrpSpPr/>
          <p:nvPr/>
        </p:nvGrpSpPr>
        <p:grpSpPr>
          <a:xfrm>
            <a:off x="1357710" y="3470639"/>
            <a:ext cx="5153273" cy="1672861"/>
            <a:chOff x="0" y="0"/>
            <a:chExt cx="6871031" cy="2230481"/>
          </a:xfrm>
        </p:grpSpPr>
        <p:sp>
          <p:nvSpPr>
            <p:cNvPr id="5" name="TextBox 5"/>
            <p:cNvSpPr txBox="1"/>
            <p:nvPr/>
          </p:nvSpPr>
          <p:spPr>
            <a:xfrm>
              <a:off x="0" y="-19050"/>
              <a:ext cx="6869113" cy="1304033"/>
            </a:xfrm>
            <a:prstGeom prst="rect">
              <a:avLst/>
            </a:prstGeom>
          </p:spPr>
          <p:txBody>
            <a:bodyPr lIns="0" tIns="0" rIns="0" bIns="0" rtlCol="0" anchor="t">
              <a:spAutoFit/>
            </a:bodyPr>
            <a:lstStyle/>
            <a:p>
              <a:pPr>
                <a:lnSpc>
                  <a:spcPts val="7680"/>
                </a:lnSpc>
              </a:pPr>
              <a:r>
                <a:rPr lang="en-US" sz="6400" spc="128">
                  <a:solidFill>
                    <a:srgbClr val="053D57"/>
                  </a:solidFill>
                  <a:latin typeface="Arvo"/>
                </a:rPr>
                <a:t>Audience</a:t>
              </a:r>
            </a:p>
          </p:txBody>
        </p:sp>
        <p:sp>
          <p:nvSpPr>
            <p:cNvPr id="6" name="TextBox 6"/>
            <p:cNvSpPr txBox="1"/>
            <p:nvPr/>
          </p:nvSpPr>
          <p:spPr>
            <a:xfrm>
              <a:off x="0" y="1671818"/>
              <a:ext cx="6871031" cy="558663"/>
            </a:xfrm>
            <a:prstGeom prst="rect">
              <a:avLst/>
            </a:prstGeom>
          </p:spPr>
          <p:txBody>
            <a:bodyPr lIns="0" tIns="0" rIns="0" bIns="0" rtlCol="0" anchor="t">
              <a:spAutoFit/>
            </a:bodyPr>
            <a:lstStyle/>
            <a:p>
              <a:pPr>
                <a:lnSpc>
                  <a:spcPts val="3360"/>
                </a:lnSpc>
              </a:pPr>
              <a:r>
                <a:rPr lang="en-US" sz="2800" spc="280">
                  <a:solidFill>
                    <a:srgbClr val="C8D2B9"/>
                  </a:solidFill>
                  <a:latin typeface="Arvo"/>
                </a:rPr>
                <a:t>A WONDERFUL HOBBY</a:t>
              </a:r>
            </a:p>
          </p:txBody>
        </p:sp>
      </p:grpSp>
      <p:sp>
        <p:nvSpPr>
          <p:cNvPr id="7" name="TextBox 7"/>
          <p:cNvSpPr txBox="1"/>
          <p:nvPr/>
        </p:nvSpPr>
        <p:spPr>
          <a:xfrm>
            <a:off x="7765619" y="1130856"/>
            <a:ext cx="8564569" cy="844264"/>
          </a:xfrm>
          <a:prstGeom prst="rect">
            <a:avLst/>
          </a:prstGeom>
        </p:spPr>
        <p:txBody>
          <a:bodyPr lIns="0" tIns="0" rIns="0" bIns="0" rtlCol="0" anchor="t">
            <a:spAutoFit/>
          </a:bodyPr>
          <a:lstStyle/>
          <a:p>
            <a:pPr>
              <a:lnSpc>
                <a:spcPts val="6904"/>
              </a:lnSpc>
            </a:pPr>
            <a:endParaRPr/>
          </a:p>
        </p:txBody>
      </p:sp>
      <p:sp>
        <p:nvSpPr>
          <p:cNvPr id="8" name="TextBox 8"/>
          <p:cNvSpPr txBox="1"/>
          <p:nvPr/>
        </p:nvSpPr>
        <p:spPr>
          <a:xfrm>
            <a:off x="7447475" y="381371"/>
            <a:ext cx="9664823" cy="959537"/>
          </a:xfrm>
          <a:prstGeom prst="rect">
            <a:avLst/>
          </a:prstGeom>
        </p:spPr>
        <p:txBody>
          <a:bodyPr lIns="0" tIns="0" rIns="0" bIns="0" rtlCol="0" anchor="t">
            <a:spAutoFit/>
          </a:bodyPr>
          <a:lstStyle/>
          <a:p>
            <a:pPr>
              <a:lnSpc>
                <a:spcPts val="7791"/>
              </a:lnSpc>
            </a:pPr>
            <a:endParaRPr/>
          </a:p>
        </p:txBody>
      </p:sp>
      <p:grpSp>
        <p:nvGrpSpPr>
          <p:cNvPr id="9" name="Group 9"/>
          <p:cNvGrpSpPr/>
          <p:nvPr/>
        </p:nvGrpSpPr>
        <p:grpSpPr>
          <a:xfrm>
            <a:off x="7906101" y="209042"/>
            <a:ext cx="8283605" cy="9049258"/>
            <a:chOff x="0" y="0"/>
            <a:chExt cx="11044807" cy="12065678"/>
          </a:xfrm>
        </p:grpSpPr>
        <p:sp>
          <p:nvSpPr>
            <p:cNvPr id="10" name="TextBox 10"/>
            <p:cNvSpPr txBox="1"/>
            <p:nvPr/>
          </p:nvSpPr>
          <p:spPr>
            <a:xfrm>
              <a:off x="0" y="1572658"/>
              <a:ext cx="11044807" cy="10493019"/>
            </a:xfrm>
            <a:prstGeom prst="rect">
              <a:avLst/>
            </a:prstGeom>
          </p:spPr>
          <p:txBody>
            <a:bodyPr lIns="0" tIns="0" rIns="0" bIns="0" rtlCol="0" anchor="t">
              <a:spAutoFit/>
            </a:bodyPr>
            <a:lstStyle/>
            <a:p>
              <a:pPr marL="801009" lvl="1" indent="-400505">
                <a:lnSpc>
                  <a:spcPts val="4823"/>
                </a:lnSpc>
                <a:buFont typeface="Arial"/>
                <a:buChar char="•"/>
              </a:pPr>
              <a:r>
                <a:rPr lang="en-US" sz="3710">
                  <a:solidFill>
                    <a:srgbClr val="053D57"/>
                  </a:solidFill>
                  <a:latin typeface="Roboto"/>
                </a:rPr>
                <a:t>Staff are tasked with conserving and protecting wildlife and their habitats, often focusing on particular priority species and ecosystems at individual National Wildlife Refuges. </a:t>
              </a:r>
            </a:p>
            <a:p>
              <a:pPr marL="801009" lvl="1" indent="-400505">
                <a:lnSpc>
                  <a:spcPts val="4823"/>
                </a:lnSpc>
                <a:buFont typeface="Arial"/>
                <a:buChar char="•"/>
              </a:pPr>
              <a:r>
                <a:rPr lang="en-US" sz="3710">
                  <a:solidFill>
                    <a:srgbClr val="053D57"/>
                  </a:solidFill>
                  <a:latin typeface="Roboto"/>
                </a:rPr>
                <a:t>Management of these species is made more difficult under changing climate conditions. Climate projections are often vague and do not help refuges</a:t>
              </a:r>
            </a:p>
            <a:p>
              <a:pPr>
                <a:lnSpc>
                  <a:spcPts val="4823"/>
                </a:lnSpc>
              </a:pPr>
              <a:endParaRPr lang="en-US" sz="3710">
                <a:solidFill>
                  <a:srgbClr val="053D57"/>
                </a:solidFill>
                <a:latin typeface="Roboto"/>
              </a:endParaRPr>
            </a:p>
            <a:p>
              <a:pPr>
                <a:lnSpc>
                  <a:spcPts val="4823"/>
                </a:lnSpc>
              </a:pPr>
              <a:endParaRPr lang="en-US" sz="3710">
                <a:solidFill>
                  <a:srgbClr val="053D57"/>
                </a:solidFill>
                <a:latin typeface="Roboto"/>
              </a:endParaRPr>
            </a:p>
          </p:txBody>
        </p:sp>
        <p:sp>
          <p:nvSpPr>
            <p:cNvPr id="11" name="TextBox 11"/>
            <p:cNvSpPr txBox="1"/>
            <p:nvPr/>
          </p:nvSpPr>
          <p:spPr>
            <a:xfrm>
              <a:off x="0" y="-85725"/>
              <a:ext cx="11044807" cy="1051648"/>
            </a:xfrm>
            <a:prstGeom prst="rect">
              <a:avLst/>
            </a:prstGeom>
          </p:spPr>
          <p:txBody>
            <a:bodyPr lIns="0" tIns="0" rIns="0" bIns="0" rtlCol="0" anchor="t">
              <a:spAutoFit/>
            </a:bodyPr>
            <a:lstStyle/>
            <a:p>
              <a:pPr>
                <a:lnSpc>
                  <a:spcPts val="6678"/>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pic>
        <p:nvPicPr>
          <p:cNvPr id="4" name="Picture 4"/>
          <p:cNvPicPr>
            <a:picLocks noChangeAspect="1"/>
          </p:cNvPicPr>
          <p:nvPr/>
        </p:nvPicPr>
        <p:blipFill>
          <a:blip r:embed="rId2"/>
          <a:srcRect/>
          <a:stretch>
            <a:fillRect/>
          </a:stretch>
        </p:blipFill>
        <p:spPr>
          <a:xfrm>
            <a:off x="2076077" y="1738942"/>
            <a:ext cx="14135846" cy="73425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a:off x="1028700" y="1028700"/>
            <a:ext cx="16230600" cy="76200"/>
          </a:xfrm>
          <a:prstGeom prst="rect">
            <a:avLst/>
          </a:prstGeom>
          <a:solidFill>
            <a:srgbClr val="F8FBFD"/>
          </a:solidFill>
        </p:spPr>
      </p:sp>
      <p:grpSp>
        <p:nvGrpSpPr>
          <p:cNvPr id="4" name="Group 4"/>
          <p:cNvGrpSpPr/>
          <p:nvPr/>
        </p:nvGrpSpPr>
        <p:grpSpPr>
          <a:xfrm>
            <a:off x="3610110" y="3458655"/>
            <a:ext cx="11067780" cy="2690125"/>
            <a:chOff x="0" y="0"/>
            <a:chExt cx="14757040" cy="3586834"/>
          </a:xfrm>
        </p:grpSpPr>
        <p:sp>
          <p:nvSpPr>
            <p:cNvPr id="5" name="TextBox 5"/>
            <p:cNvSpPr txBox="1"/>
            <p:nvPr/>
          </p:nvSpPr>
          <p:spPr>
            <a:xfrm>
              <a:off x="2895600" y="-9525"/>
              <a:ext cx="8965840" cy="569646"/>
            </a:xfrm>
            <a:prstGeom prst="rect">
              <a:avLst/>
            </a:prstGeom>
          </p:spPr>
          <p:txBody>
            <a:bodyPr lIns="0" tIns="0" rIns="0" bIns="0" rtlCol="0" anchor="t">
              <a:spAutoFit/>
            </a:bodyPr>
            <a:lstStyle/>
            <a:p>
              <a:pPr algn="ctr">
                <a:lnSpc>
                  <a:spcPts val="3360"/>
                </a:lnSpc>
              </a:pPr>
              <a:endParaRPr/>
            </a:p>
          </p:txBody>
        </p:sp>
        <p:sp>
          <p:nvSpPr>
            <p:cNvPr id="6" name="TextBox 6"/>
            <p:cNvSpPr txBox="1"/>
            <p:nvPr/>
          </p:nvSpPr>
          <p:spPr>
            <a:xfrm>
              <a:off x="0" y="770321"/>
              <a:ext cx="14757040" cy="2816512"/>
            </a:xfrm>
            <a:prstGeom prst="rect">
              <a:avLst/>
            </a:prstGeom>
          </p:spPr>
          <p:txBody>
            <a:bodyPr lIns="0" tIns="0" rIns="0" bIns="0" rtlCol="0" anchor="t">
              <a:spAutoFit/>
            </a:bodyPr>
            <a:lstStyle/>
            <a:p>
              <a:pPr algn="ctr">
                <a:lnSpc>
                  <a:spcPts val="7336"/>
                </a:lnSpc>
              </a:pPr>
              <a:r>
                <a:rPr lang="en-US" sz="5600" spc="112">
                  <a:solidFill>
                    <a:srgbClr val="F8FBFD"/>
                  </a:solidFill>
                  <a:latin typeface="Arvo"/>
                </a:rPr>
                <a:t>Process For Determining Priority Species</a:t>
              </a:r>
            </a:p>
          </p:txBody>
        </p:sp>
      </p:grpSp>
      <p:sp>
        <p:nvSpPr>
          <p:cNvPr id="7" name="AutoShape 7"/>
          <p:cNvSpPr/>
          <p:nvPr/>
        </p:nvSpPr>
        <p:spPr>
          <a:xfrm>
            <a:off x="1028700" y="9715500"/>
            <a:ext cx="16230600" cy="800100"/>
          </a:xfrm>
          <a:prstGeom prst="rect">
            <a:avLst/>
          </a:prstGeom>
          <a:solidFill>
            <a:srgbClr val="F8FBFD"/>
          </a:solid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1028700" y="9715500"/>
            <a:ext cx="16230600" cy="800100"/>
          </a:xfrm>
          <a:prstGeom prst="rect">
            <a:avLst/>
          </a:prstGeom>
          <a:solidFill>
            <a:srgbClr val="053D57"/>
          </a:solidFill>
        </p:spPr>
      </p:sp>
      <p:sp>
        <p:nvSpPr>
          <p:cNvPr id="3" name="AutoShape 3"/>
          <p:cNvSpPr/>
          <p:nvPr/>
        </p:nvSpPr>
        <p:spPr>
          <a:xfrm>
            <a:off x="1028700" y="1028700"/>
            <a:ext cx="16230600" cy="76200"/>
          </a:xfrm>
          <a:prstGeom prst="rect">
            <a:avLst/>
          </a:prstGeom>
          <a:solidFill>
            <a:srgbClr val="053D57"/>
          </a:solidFill>
        </p:spPr>
      </p:sp>
      <p:pic>
        <p:nvPicPr>
          <p:cNvPr id="4" name="Picture 4"/>
          <p:cNvPicPr>
            <a:picLocks noChangeAspect="1"/>
          </p:cNvPicPr>
          <p:nvPr/>
        </p:nvPicPr>
        <p:blipFill>
          <a:blip r:embed="rId2"/>
          <a:srcRect/>
          <a:stretch>
            <a:fillRect/>
          </a:stretch>
        </p:blipFill>
        <p:spPr>
          <a:xfrm>
            <a:off x="1182238" y="1821806"/>
            <a:ext cx="4005142" cy="2184471"/>
          </a:xfrm>
          <a:prstGeom prst="rect">
            <a:avLst/>
          </a:prstGeom>
        </p:spPr>
      </p:pic>
      <p:pic>
        <p:nvPicPr>
          <p:cNvPr id="5" name="Picture 5"/>
          <p:cNvPicPr>
            <a:picLocks noChangeAspect="1"/>
          </p:cNvPicPr>
          <p:nvPr/>
        </p:nvPicPr>
        <p:blipFill>
          <a:blip r:embed="rId3"/>
          <a:srcRect/>
          <a:stretch>
            <a:fillRect/>
          </a:stretch>
        </p:blipFill>
        <p:spPr>
          <a:xfrm>
            <a:off x="3031271" y="2973812"/>
            <a:ext cx="3737429" cy="2064930"/>
          </a:xfrm>
          <a:prstGeom prst="rect">
            <a:avLst/>
          </a:prstGeom>
        </p:spPr>
      </p:pic>
      <p:pic>
        <p:nvPicPr>
          <p:cNvPr id="6" name="Picture 6"/>
          <p:cNvPicPr>
            <a:picLocks noChangeAspect="1"/>
          </p:cNvPicPr>
          <p:nvPr/>
        </p:nvPicPr>
        <p:blipFill>
          <a:blip r:embed="rId4"/>
          <a:srcRect/>
          <a:stretch>
            <a:fillRect/>
          </a:stretch>
        </p:blipFill>
        <p:spPr>
          <a:xfrm>
            <a:off x="8912999" y="1555252"/>
            <a:ext cx="4896996" cy="2837121"/>
          </a:xfrm>
          <a:prstGeom prst="rect">
            <a:avLst/>
          </a:prstGeom>
        </p:spPr>
      </p:pic>
      <p:pic>
        <p:nvPicPr>
          <p:cNvPr id="7" name="Picture 7"/>
          <p:cNvPicPr>
            <a:picLocks noChangeAspect="1"/>
          </p:cNvPicPr>
          <p:nvPr/>
        </p:nvPicPr>
        <p:blipFill>
          <a:blip r:embed="rId5"/>
          <a:srcRect/>
          <a:stretch>
            <a:fillRect/>
          </a:stretch>
        </p:blipFill>
        <p:spPr>
          <a:xfrm>
            <a:off x="12151074" y="5143500"/>
            <a:ext cx="5108226" cy="2626479"/>
          </a:xfrm>
          <a:prstGeom prst="rect">
            <a:avLst/>
          </a:prstGeom>
        </p:spPr>
      </p:pic>
      <p:pic>
        <p:nvPicPr>
          <p:cNvPr id="8" name="Picture 8"/>
          <p:cNvPicPr>
            <a:picLocks noChangeAspect="1"/>
          </p:cNvPicPr>
          <p:nvPr/>
        </p:nvPicPr>
        <p:blipFill>
          <a:blip r:embed="rId6"/>
          <a:srcRect/>
          <a:stretch>
            <a:fillRect/>
          </a:stretch>
        </p:blipFill>
        <p:spPr>
          <a:xfrm>
            <a:off x="9395165" y="6454946"/>
            <a:ext cx="5144385" cy="2630067"/>
          </a:xfrm>
          <a:prstGeom prst="rect">
            <a:avLst/>
          </a:prstGeom>
        </p:spPr>
      </p:pic>
      <p:pic>
        <p:nvPicPr>
          <p:cNvPr id="9" name="Picture 9"/>
          <p:cNvPicPr>
            <a:picLocks noChangeAspect="1"/>
          </p:cNvPicPr>
          <p:nvPr/>
        </p:nvPicPr>
        <p:blipFill>
          <a:blip r:embed="rId7"/>
          <a:srcRect/>
          <a:stretch>
            <a:fillRect/>
          </a:stretch>
        </p:blipFill>
        <p:spPr>
          <a:xfrm>
            <a:off x="3184809" y="6978819"/>
            <a:ext cx="4538335" cy="2435204"/>
          </a:xfrm>
          <a:prstGeom prst="rect">
            <a:avLst/>
          </a:prstGeom>
        </p:spPr>
      </p:pic>
      <p:pic>
        <p:nvPicPr>
          <p:cNvPr id="10" name="Picture 10"/>
          <p:cNvPicPr>
            <a:picLocks noChangeAspect="1"/>
          </p:cNvPicPr>
          <p:nvPr/>
        </p:nvPicPr>
        <p:blipFill>
          <a:blip r:embed="rId8"/>
          <a:srcRect/>
          <a:stretch>
            <a:fillRect/>
          </a:stretch>
        </p:blipFill>
        <p:spPr>
          <a:xfrm>
            <a:off x="5536953" y="6454946"/>
            <a:ext cx="2186191" cy="1842824"/>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897099">
            <a:off x="5804194" y="1607602"/>
            <a:ext cx="2396919" cy="270456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53" flipV="1">
            <a:off x="8016336" y="5496187"/>
            <a:ext cx="3841546" cy="689878"/>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356016" y="3235758"/>
            <a:ext cx="2488890" cy="1541038"/>
          </a:xfrm>
          <a:prstGeom prst="rect">
            <a:avLst/>
          </a:prstGeom>
        </p:spPr>
      </p:pic>
      <p:sp>
        <p:nvSpPr>
          <p:cNvPr id="14" name="TextBox 14"/>
          <p:cNvSpPr txBox="1"/>
          <p:nvPr/>
        </p:nvSpPr>
        <p:spPr>
          <a:xfrm>
            <a:off x="874731" y="4224518"/>
            <a:ext cx="2156540" cy="737235"/>
          </a:xfrm>
          <a:prstGeom prst="rect">
            <a:avLst/>
          </a:prstGeom>
        </p:spPr>
        <p:txBody>
          <a:bodyPr lIns="0" tIns="0" rIns="0" bIns="0" rtlCol="0" anchor="t">
            <a:spAutoFit/>
          </a:bodyPr>
          <a:lstStyle/>
          <a:p>
            <a:pPr algn="ctr">
              <a:lnSpc>
                <a:spcPts val="2940"/>
              </a:lnSpc>
            </a:pPr>
            <a:r>
              <a:rPr lang="en-US" sz="2100">
                <a:solidFill>
                  <a:srgbClr val="053D57"/>
                </a:solidFill>
                <a:latin typeface="Roboto Bold"/>
              </a:rPr>
              <a:t>Look through the USFWS websites</a:t>
            </a:r>
          </a:p>
        </p:txBody>
      </p:sp>
      <p:sp>
        <p:nvSpPr>
          <p:cNvPr id="15" name="TextBox 15"/>
          <p:cNvSpPr txBox="1"/>
          <p:nvPr/>
        </p:nvSpPr>
        <p:spPr>
          <a:xfrm>
            <a:off x="14148819" y="1443382"/>
            <a:ext cx="2903284" cy="1470660"/>
          </a:xfrm>
          <a:prstGeom prst="rect">
            <a:avLst/>
          </a:prstGeom>
        </p:spPr>
        <p:txBody>
          <a:bodyPr lIns="0" tIns="0" rIns="0" bIns="0" rtlCol="0" anchor="t">
            <a:spAutoFit/>
          </a:bodyPr>
          <a:lstStyle/>
          <a:p>
            <a:pPr algn="ctr">
              <a:lnSpc>
                <a:spcPts val="2940"/>
              </a:lnSpc>
            </a:pPr>
            <a:r>
              <a:rPr lang="en-US" sz="2100">
                <a:solidFill>
                  <a:srgbClr val="053D57"/>
                </a:solidFill>
                <a:latin typeface="Canva Sans 1 Bold"/>
              </a:rPr>
              <a:t>Find the phenological relevance and search for academic journals and articles</a:t>
            </a:r>
          </a:p>
        </p:txBody>
      </p:sp>
      <p:sp>
        <p:nvSpPr>
          <p:cNvPr id="16" name="TextBox 16"/>
          <p:cNvSpPr txBox="1"/>
          <p:nvPr/>
        </p:nvSpPr>
        <p:spPr>
          <a:xfrm>
            <a:off x="14705187" y="8259669"/>
            <a:ext cx="2988213" cy="727710"/>
          </a:xfrm>
          <a:prstGeom prst="rect">
            <a:avLst/>
          </a:prstGeom>
        </p:spPr>
        <p:txBody>
          <a:bodyPr lIns="0" tIns="0" rIns="0" bIns="0" rtlCol="0" anchor="t">
            <a:spAutoFit/>
          </a:bodyPr>
          <a:lstStyle/>
          <a:p>
            <a:pPr algn="ctr">
              <a:lnSpc>
                <a:spcPts val="2940"/>
              </a:lnSpc>
            </a:pPr>
            <a:r>
              <a:rPr lang="en-US" sz="2100">
                <a:solidFill>
                  <a:srgbClr val="053D57"/>
                </a:solidFill>
                <a:latin typeface="Canva Sans 1 Bold"/>
              </a:rPr>
              <a:t>Use NCA websites for climate data</a:t>
            </a:r>
          </a:p>
        </p:txBody>
      </p:sp>
      <p:sp>
        <p:nvSpPr>
          <p:cNvPr id="17" name="TextBox 17"/>
          <p:cNvSpPr txBox="1"/>
          <p:nvPr/>
        </p:nvSpPr>
        <p:spPr>
          <a:xfrm>
            <a:off x="366223" y="7570059"/>
            <a:ext cx="2818586" cy="727710"/>
          </a:xfrm>
          <a:prstGeom prst="rect">
            <a:avLst/>
          </a:prstGeom>
        </p:spPr>
        <p:txBody>
          <a:bodyPr lIns="0" tIns="0" rIns="0" bIns="0" rtlCol="0" anchor="t">
            <a:spAutoFit/>
          </a:bodyPr>
          <a:lstStyle/>
          <a:p>
            <a:pPr algn="ctr">
              <a:lnSpc>
                <a:spcPts val="2940"/>
              </a:lnSpc>
            </a:pPr>
            <a:r>
              <a:rPr lang="en-US" sz="2100">
                <a:solidFill>
                  <a:srgbClr val="053D57"/>
                </a:solidFill>
                <a:latin typeface="Canva Sans 1 Bold"/>
              </a:rPr>
              <a:t>Finally, look at relevant NPN data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BFD"/>
        </a:solidFill>
        <a:effectLst/>
      </p:bgPr>
    </p:bg>
    <p:spTree>
      <p:nvGrpSpPr>
        <p:cNvPr id="1" name=""/>
        <p:cNvGrpSpPr/>
        <p:nvPr/>
      </p:nvGrpSpPr>
      <p:grpSpPr>
        <a:xfrm>
          <a:off x="0" y="0"/>
          <a:ext cx="0" cy="0"/>
          <a:chOff x="0" y="0"/>
          <a:chExt cx="0" cy="0"/>
        </a:xfrm>
      </p:grpSpPr>
      <p:sp>
        <p:nvSpPr>
          <p:cNvPr id="2" name="AutoShape 2"/>
          <p:cNvSpPr/>
          <p:nvPr/>
        </p:nvSpPr>
        <p:spPr>
          <a:xfrm>
            <a:off x="1028700" y="9776874"/>
            <a:ext cx="16230600" cy="800100"/>
          </a:xfrm>
          <a:prstGeom prst="rect">
            <a:avLst/>
          </a:prstGeom>
          <a:solidFill>
            <a:srgbClr val="053D57"/>
          </a:solidFill>
        </p:spPr>
      </p:sp>
      <p:sp>
        <p:nvSpPr>
          <p:cNvPr id="3" name="AutoShape 3"/>
          <p:cNvSpPr/>
          <p:nvPr/>
        </p:nvSpPr>
        <p:spPr>
          <a:xfrm>
            <a:off x="13291001" y="2850804"/>
            <a:ext cx="3863245" cy="6407496"/>
          </a:xfrm>
          <a:prstGeom prst="rect">
            <a:avLst/>
          </a:prstGeom>
          <a:solidFill>
            <a:srgbClr val="053D57"/>
          </a:solidFill>
        </p:spPr>
      </p:sp>
      <p:sp>
        <p:nvSpPr>
          <p:cNvPr id="4" name="AutoShape 4"/>
          <p:cNvSpPr/>
          <p:nvPr/>
        </p:nvSpPr>
        <p:spPr>
          <a:xfrm>
            <a:off x="9234706" y="2850804"/>
            <a:ext cx="3863245" cy="6407496"/>
          </a:xfrm>
          <a:prstGeom prst="rect">
            <a:avLst/>
          </a:prstGeom>
          <a:solidFill>
            <a:srgbClr val="053D57"/>
          </a:solidFill>
        </p:spPr>
      </p:sp>
      <p:sp>
        <p:nvSpPr>
          <p:cNvPr id="5" name="AutoShape 5"/>
          <p:cNvSpPr/>
          <p:nvPr/>
        </p:nvSpPr>
        <p:spPr>
          <a:xfrm>
            <a:off x="5175701" y="2850804"/>
            <a:ext cx="3863245" cy="6407496"/>
          </a:xfrm>
          <a:prstGeom prst="rect">
            <a:avLst/>
          </a:prstGeom>
          <a:solidFill>
            <a:srgbClr val="053D57"/>
          </a:solidFill>
        </p:spPr>
      </p:sp>
      <p:sp>
        <p:nvSpPr>
          <p:cNvPr id="6" name="AutoShape 6"/>
          <p:cNvSpPr/>
          <p:nvPr/>
        </p:nvSpPr>
        <p:spPr>
          <a:xfrm>
            <a:off x="1133754" y="2850804"/>
            <a:ext cx="3863245" cy="6407496"/>
          </a:xfrm>
          <a:prstGeom prst="rect">
            <a:avLst/>
          </a:prstGeom>
          <a:solidFill>
            <a:srgbClr val="053D57"/>
          </a:solidFill>
        </p:spPr>
      </p:sp>
      <p:sp>
        <p:nvSpPr>
          <p:cNvPr id="7" name="TextBox 7"/>
          <p:cNvSpPr txBox="1"/>
          <p:nvPr/>
        </p:nvSpPr>
        <p:spPr>
          <a:xfrm>
            <a:off x="3610110" y="952500"/>
            <a:ext cx="11067780" cy="924639"/>
          </a:xfrm>
          <a:prstGeom prst="rect">
            <a:avLst/>
          </a:prstGeom>
        </p:spPr>
        <p:txBody>
          <a:bodyPr lIns="0" tIns="0" rIns="0" bIns="0" rtlCol="0" anchor="t">
            <a:spAutoFit/>
          </a:bodyPr>
          <a:lstStyle/>
          <a:p>
            <a:pPr algn="ctr">
              <a:lnSpc>
                <a:spcPts val="7336"/>
              </a:lnSpc>
            </a:pPr>
            <a:r>
              <a:rPr lang="en-US" sz="5600" spc="112">
                <a:solidFill>
                  <a:srgbClr val="053D57"/>
                </a:solidFill>
                <a:latin typeface="Arvo"/>
              </a:rPr>
              <a:t>Priorities by Region</a:t>
            </a:r>
          </a:p>
        </p:txBody>
      </p:sp>
      <p:grpSp>
        <p:nvGrpSpPr>
          <p:cNvPr id="8" name="Group 8"/>
          <p:cNvGrpSpPr/>
          <p:nvPr/>
        </p:nvGrpSpPr>
        <p:grpSpPr>
          <a:xfrm>
            <a:off x="1133754" y="2850804"/>
            <a:ext cx="3863245" cy="1041613"/>
            <a:chOff x="0" y="0"/>
            <a:chExt cx="5150994" cy="1388817"/>
          </a:xfrm>
        </p:grpSpPr>
        <p:sp>
          <p:nvSpPr>
            <p:cNvPr id="9" name="AutoShape 9"/>
            <p:cNvSpPr/>
            <p:nvPr/>
          </p:nvSpPr>
          <p:spPr>
            <a:xfrm>
              <a:off x="0" y="0"/>
              <a:ext cx="5150994" cy="1388817"/>
            </a:xfrm>
            <a:prstGeom prst="rect">
              <a:avLst/>
            </a:prstGeom>
            <a:solidFill>
              <a:srgbClr val="97BCC7"/>
            </a:solidFill>
          </p:spPr>
        </p:sp>
        <p:sp>
          <p:nvSpPr>
            <p:cNvPr id="10" name="TextBox 10"/>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PACIFIC</a:t>
              </a:r>
            </a:p>
          </p:txBody>
        </p:sp>
      </p:grpSp>
      <p:grpSp>
        <p:nvGrpSpPr>
          <p:cNvPr id="11" name="Group 11"/>
          <p:cNvGrpSpPr/>
          <p:nvPr/>
        </p:nvGrpSpPr>
        <p:grpSpPr>
          <a:xfrm>
            <a:off x="5175701" y="2850804"/>
            <a:ext cx="3863245" cy="1041613"/>
            <a:chOff x="0" y="0"/>
            <a:chExt cx="5150994" cy="1388817"/>
          </a:xfrm>
        </p:grpSpPr>
        <p:sp>
          <p:nvSpPr>
            <p:cNvPr id="12" name="AutoShape 12"/>
            <p:cNvSpPr/>
            <p:nvPr/>
          </p:nvSpPr>
          <p:spPr>
            <a:xfrm>
              <a:off x="0" y="0"/>
              <a:ext cx="5150994" cy="1388817"/>
            </a:xfrm>
            <a:prstGeom prst="rect">
              <a:avLst/>
            </a:prstGeom>
            <a:solidFill>
              <a:srgbClr val="97BCC7"/>
            </a:solidFill>
          </p:spPr>
        </p:sp>
        <p:sp>
          <p:nvSpPr>
            <p:cNvPr id="13" name="TextBox 13"/>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SOUTHEAST</a:t>
              </a:r>
            </a:p>
          </p:txBody>
        </p:sp>
      </p:grpSp>
      <p:grpSp>
        <p:nvGrpSpPr>
          <p:cNvPr id="14" name="Group 14"/>
          <p:cNvGrpSpPr/>
          <p:nvPr/>
        </p:nvGrpSpPr>
        <p:grpSpPr>
          <a:xfrm>
            <a:off x="9234706" y="2850804"/>
            <a:ext cx="3863245" cy="1041613"/>
            <a:chOff x="0" y="0"/>
            <a:chExt cx="5150994" cy="1388817"/>
          </a:xfrm>
        </p:grpSpPr>
        <p:sp>
          <p:nvSpPr>
            <p:cNvPr id="15" name="AutoShape 15"/>
            <p:cNvSpPr/>
            <p:nvPr/>
          </p:nvSpPr>
          <p:spPr>
            <a:xfrm>
              <a:off x="0" y="0"/>
              <a:ext cx="5150994" cy="1388817"/>
            </a:xfrm>
            <a:prstGeom prst="rect">
              <a:avLst/>
            </a:prstGeom>
            <a:solidFill>
              <a:srgbClr val="97BCC7"/>
            </a:solidFill>
          </p:spPr>
        </p:sp>
        <p:sp>
          <p:nvSpPr>
            <p:cNvPr id="16" name="TextBox 16"/>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MIDWEST</a:t>
              </a:r>
            </a:p>
          </p:txBody>
        </p:sp>
      </p:grpSp>
      <p:grpSp>
        <p:nvGrpSpPr>
          <p:cNvPr id="17" name="Group 17"/>
          <p:cNvGrpSpPr/>
          <p:nvPr/>
        </p:nvGrpSpPr>
        <p:grpSpPr>
          <a:xfrm>
            <a:off x="13291001" y="2842822"/>
            <a:ext cx="3863245" cy="1041613"/>
            <a:chOff x="0" y="0"/>
            <a:chExt cx="5150994" cy="1388817"/>
          </a:xfrm>
        </p:grpSpPr>
        <p:sp>
          <p:nvSpPr>
            <p:cNvPr id="18" name="AutoShape 18"/>
            <p:cNvSpPr/>
            <p:nvPr/>
          </p:nvSpPr>
          <p:spPr>
            <a:xfrm>
              <a:off x="0" y="0"/>
              <a:ext cx="5150994" cy="1388817"/>
            </a:xfrm>
            <a:prstGeom prst="rect">
              <a:avLst/>
            </a:prstGeom>
            <a:solidFill>
              <a:srgbClr val="97BCC7"/>
            </a:solidFill>
          </p:spPr>
        </p:sp>
        <p:sp>
          <p:nvSpPr>
            <p:cNvPr id="19" name="TextBox 19"/>
            <p:cNvSpPr txBox="1"/>
            <p:nvPr/>
          </p:nvSpPr>
          <p:spPr>
            <a:xfrm>
              <a:off x="185579" y="342066"/>
              <a:ext cx="4779835" cy="590386"/>
            </a:xfrm>
            <a:prstGeom prst="rect">
              <a:avLst/>
            </a:prstGeom>
          </p:spPr>
          <p:txBody>
            <a:bodyPr lIns="0" tIns="0" rIns="0" bIns="0" rtlCol="0" anchor="t">
              <a:spAutoFit/>
            </a:bodyPr>
            <a:lstStyle/>
            <a:p>
              <a:pPr algn="ctr">
                <a:lnSpc>
                  <a:spcPts val="3959"/>
                </a:lnSpc>
              </a:pPr>
              <a:r>
                <a:rPr lang="en-US" sz="2399" spc="191">
                  <a:solidFill>
                    <a:srgbClr val="053D57"/>
                  </a:solidFill>
                  <a:latin typeface="Roboto"/>
                </a:rPr>
                <a:t>SOUTHWEST</a:t>
              </a:r>
            </a:p>
          </p:txBody>
        </p:sp>
      </p:grpSp>
      <p:graphicFrame>
        <p:nvGraphicFramePr>
          <p:cNvPr id="20" name="Table 20"/>
          <p:cNvGraphicFramePr>
            <a:graphicFrameLocks noGrp="1"/>
          </p:cNvGraphicFramePr>
          <p:nvPr/>
        </p:nvGraphicFramePr>
        <p:xfrm>
          <a:off x="1133754" y="4305758"/>
          <a:ext cx="3933825" cy="5037653"/>
        </p:xfrm>
        <a:graphic>
          <a:graphicData uri="http://schemas.openxmlformats.org/drawingml/2006/table">
            <a:tbl>
              <a:tblPr/>
              <a:tblGrid>
                <a:gridCol w="3933825">
                  <a:extLst>
                    <a:ext uri="{9D8B030D-6E8A-4147-A177-3AD203B41FA5}">
                      <a16:colId xmlns:a16="http://schemas.microsoft.com/office/drawing/2014/main" val="20000"/>
                    </a:ext>
                  </a:extLst>
                </a:gridCol>
              </a:tblGrid>
              <a:tr h="5037653">
                <a:tc>
                  <a:txBody>
                    <a:bodyPr/>
                    <a:lstStyle/>
                    <a:p>
                      <a:pPr marL="496572" lvl="1" indent="-248286" algn="l">
                        <a:lnSpc>
                          <a:spcPts val="4140"/>
                        </a:lnSpc>
                        <a:buFont typeface="Arial"/>
                        <a:buChar char="•"/>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1" name="Table 21"/>
          <p:cNvGraphicFramePr>
            <a:graphicFrameLocks noGrp="1"/>
          </p:cNvGraphicFramePr>
          <p:nvPr/>
        </p:nvGraphicFramePr>
        <p:xfrm>
          <a:off x="5067579" y="3892417"/>
          <a:ext cx="3991773" cy="5586004"/>
        </p:xfrm>
        <a:graphic>
          <a:graphicData uri="http://schemas.openxmlformats.org/drawingml/2006/table">
            <a:tbl>
              <a:tblPr/>
              <a:tblGrid>
                <a:gridCol w="3991773">
                  <a:extLst>
                    <a:ext uri="{9D8B030D-6E8A-4147-A177-3AD203B41FA5}">
                      <a16:colId xmlns:a16="http://schemas.microsoft.com/office/drawing/2014/main" val="20000"/>
                    </a:ext>
                  </a:extLst>
                </a:gridCol>
              </a:tblGrid>
              <a:tr h="5586004">
                <a:tc>
                  <a:txBody>
                    <a:bodyPr/>
                    <a:lstStyle/>
                    <a:p>
                      <a:pPr marL="518162" lvl="1" indent="-259081" algn="l">
                        <a:lnSpc>
                          <a:spcPts val="3000"/>
                        </a:lnSpc>
                        <a:buFont typeface="Arial"/>
                        <a:buChar char="•"/>
                        <a:defRPr/>
                      </a:pPr>
                      <a:r>
                        <a:rPr lang="en-US" sz="2400">
                          <a:solidFill>
                            <a:srgbClr val="F8FBFD"/>
                          </a:solidFill>
                          <a:latin typeface="Roboto"/>
                        </a:rPr>
                        <a:t>Loggerhead sea turtles</a:t>
                      </a:r>
                      <a:endParaRPr lang="en-US" sz="1100"/>
                    </a:p>
                    <a:p>
                      <a:pPr marL="518162" lvl="1" indent="-259081">
                        <a:lnSpc>
                          <a:spcPts val="3000"/>
                        </a:lnSpc>
                        <a:buFont typeface="Arial"/>
                        <a:buChar char="•"/>
                      </a:pPr>
                      <a:r>
                        <a:rPr lang="en-US" sz="2400">
                          <a:solidFill>
                            <a:srgbClr val="F8FBFD"/>
                          </a:solidFill>
                          <a:latin typeface="Roboto"/>
                        </a:rPr>
                        <a:t>American crocodile</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2" name="Table 22"/>
          <p:cNvGraphicFramePr>
            <a:graphicFrameLocks noGrp="1"/>
          </p:cNvGraphicFramePr>
          <p:nvPr/>
        </p:nvGraphicFramePr>
        <p:xfrm>
          <a:off x="9164127" y="3892417"/>
          <a:ext cx="3933825" cy="5037653"/>
        </p:xfrm>
        <a:graphic>
          <a:graphicData uri="http://schemas.openxmlformats.org/drawingml/2006/table">
            <a:tbl>
              <a:tblPr/>
              <a:tblGrid>
                <a:gridCol w="3933825">
                  <a:extLst>
                    <a:ext uri="{9D8B030D-6E8A-4147-A177-3AD203B41FA5}">
                      <a16:colId xmlns:a16="http://schemas.microsoft.com/office/drawing/2014/main" val="20000"/>
                    </a:ext>
                  </a:extLst>
                </a:gridCol>
              </a:tblGrid>
              <a:tr h="5037653">
                <a:tc>
                  <a:txBody>
                    <a:bodyPr/>
                    <a:lstStyle/>
                    <a:p>
                      <a:pPr algn="l">
                        <a:lnSpc>
                          <a:spcPts val="4163"/>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3" name="Table 23"/>
          <p:cNvGraphicFramePr>
            <a:graphicFrameLocks noGrp="1"/>
          </p:cNvGraphicFramePr>
          <p:nvPr/>
        </p:nvGraphicFramePr>
        <p:xfrm>
          <a:off x="13202727" y="4435342"/>
          <a:ext cx="3933825" cy="5037653"/>
        </p:xfrm>
        <a:graphic>
          <a:graphicData uri="http://schemas.openxmlformats.org/drawingml/2006/table">
            <a:tbl>
              <a:tblPr/>
              <a:tblGrid>
                <a:gridCol w="3933825">
                  <a:extLst>
                    <a:ext uri="{9D8B030D-6E8A-4147-A177-3AD203B41FA5}">
                      <a16:colId xmlns:a16="http://schemas.microsoft.com/office/drawing/2014/main" val="20000"/>
                    </a:ext>
                  </a:extLst>
                </a:gridCol>
              </a:tblGrid>
              <a:tr h="5037653">
                <a:tc>
                  <a:txBody>
                    <a:bodyPr/>
                    <a:lstStyle/>
                    <a:p>
                      <a:pPr marL="496572" lvl="1" indent="-248286" algn="l">
                        <a:lnSpc>
                          <a:spcPts val="3220"/>
                        </a:lnSpc>
                        <a:buFont typeface="Arial"/>
                        <a:buChar char="•"/>
                        <a:defRPr/>
                      </a:pPr>
                      <a:r>
                        <a:rPr lang="en-US" sz="2300">
                          <a:solidFill>
                            <a:srgbClr val="F8FBFD"/>
                          </a:solidFill>
                          <a:latin typeface="Roboto"/>
                        </a:rPr>
                        <a:t>Burrowing owls</a:t>
                      </a:r>
                      <a:endParaRPr lang="en-US" sz="1100"/>
                    </a:p>
                    <a:p>
                      <a:pPr marL="496572" lvl="1" indent="-248286">
                        <a:lnSpc>
                          <a:spcPts val="3220"/>
                        </a:lnSpc>
                        <a:buFont typeface="Arial"/>
                        <a:buChar char="•"/>
                      </a:pPr>
                      <a:r>
                        <a:rPr lang="en-US" sz="2300">
                          <a:solidFill>
                            <a:srgbClr val="F8FBFD"/>
                          </a:solidFill>
                          <a:latin typeface="Roboto"/>
                        </a:rPr>
                        <a:t>Mexican gray wolves</a:t>
                      </a:r>
                    </a:p>
                    <a:p>
                      <a:pPr marL="496572" lvl="1" indent="-248286">
                        <a:lnSpc>
                          <a:spcPts val="3220"/>
                        </a:lnSpc>
                        <a:buFont typeface="Arial"/>
                        <a:buChar char="•"/>
                      </a:pPr>
                      <a:r>
                        <a:rPr lang="en-US" sz="2300">
                          <a:solidFill>
                            <a:srgbClr val="F8FBFD"/>
                          </a:solidFill>
                          <a:latin typeface="Roboto"/>
                        </a:rPr>
                        <a:t>Monarch butterfly</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4" name="Table 24"/>
          <p:cNvGraphicFramePr>
            <a:graphicFrameLocks noGrp="1"/>
          </p:cNvGraphicFramePr>
          <p:nvPr/>
        </p:nvGraphicFramePr>
        <p:xfrm>
          <a:off x="1133754" y="4164418"/>
          <a:ext cx="3933825" cy="5037649"/>
        </p:xfrm>
        <a:graphic>
          <a:graphicData uri="http://schemas.openxmlformats.org/drawingml/2006/table">
            <a:tbl>
              <a:tblPr/>
              <a:tblGrid>
                <a:gridCol w="3933825">
                  <a:extLst>
                    <a:ext uri="{9D8B030D-6E8A-4147-A177-3AD203B41FA5}">
                      <a16:colId xmlns:a16="http://schemas.microsoft.com/office/drawing/2014/main" val="20000"/>
                    </a:ext>
                  </a:extLst>
                </a:gridCol>
              </a:tblGrid>
              <a:tr h="5037649">
                <a:tc>
                  <a:txBody>
                    <a:bodyPr/>
                    <a:lstStyle/>
                    <a:p>
                      <a:pPr marL="496572" lvl="1" indent="-248286" algn="l">
                        <a:lnSpc>
                          <a:spcPts val="4140"/>
                        </a:lnSpc>
                        <a:buFont typeface="Arial"/>
                        <a:buChar char="•"/>
                        <a:defRPr/>
                      </a:pPr>
                      <a:r>
                        <a:rPr lang="en-US" sz="2300">
                          <a:solidFill>
                            <a:srgbClr val="F8FBFD"/>
                          </a:solidFill>
                          <a:latin typeface="Roboto"/>
                        </a:rPr>
                        <a:t>Lamprey</a:t>
                      </a:r>
                      <a:endParaRPr lang="en-US" sz="1100"/>
                    </a:p>
                    <a:p>
                      <a:pPr marL="496572" lvl="1" indent="-248286">
                        <a:lnSpc>
                          <a:spcPts val="4140"/>
                        </a:lnSpc>
                        <a:buFont typeface="Arial"/>
                        <a:buChar char="•"/>
                      </a:pPr>
                      <a:r>
                        <a:rPr lang="en-US" sz="2300">
                          <a:solidFill>
                            <a:srgbClr val="F8FBFD"/>
                          </a:solidFill>
                          <a:latin typeface="Roboto"/>
                        </a:rPr>
                        <a:t>seabirds</a:t>
                      </a:r>
                    </a:p>
                    <a:p>
                      <a:pPr marL="496572" lvl="1" indent="-248286">
                        <a:lnSpc>
                          <a:spcPts val="4140"/>
                        </a:lnSpc>
                        <a:buFont typeface="Arial"/>
                        <a:buChar char="•"/>
                      </a:pPr>
                      <a:r>
                        <a:rPr lang="en-US" sz="2300">
                          <a:solidFill>
                            <a:srgbClr val="F8FBFD"/>
                          </a:solidFill>
                          <a:latin typeface="Roboto"/>
                        </a:rPr>
                        <a:t>coral</a:t>
                      </a:r>
                    </a:p>
                    <a:p>
                      <a:pPr marL="496572" lvl="1" indent="-248286">
                        <a:lnSpc>
                          <a:spcPts val="4140"/>
                        </a:lnSpc>
                        <a:buFont typeface="Arial"/>
                        <a:buChar char="•"/>
                      </a:pPr>
                      <a:r>
                        <a:rPr lang="en-US" sz="2300">
                          <a:solidFill>
                            <a:srgbClr val="F8FBFD"/>
                          </a:solidFill>
                          <a:latin typeface="Roboto"/>
                        </a:rPr>
                        <a:t>endangered plants across the Hawaiian islands</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5" name="Table 25"/>
          <p:cNvGraphicFramePr>
            <a:graphicFrameLocks noGrp="1"/>
          </p:cNvGraphicFramePr>
          <p:nvPr/>
        </p:nvGraphicFramePr>
        <p:xfrm>
          <a:off x="9038946" y="3892422"/>
          <a:ext cx="3933825" cy="5037649"/>
        </p:xfrm>
        <a:graphic>
          <a:graphicData uri="http://schemas.openxmlformats.org/drawingml/2006/table">
            <a:tbl>
              <a:tblPr/>
              <a:tblGrid>
                <a:gridCol w="3933825">
                  <a:extLst>
                    <a:ext uri="{9D8B030D-6E8A-4147-A177-3AD203B41FA5}">
                      <a16:colId xmlns:a16="http://schemas.microsoft.com/office/drawing/2014/main" val="20000"/>
                    </a:ext>
                  </a:extLst>
                </a:gridCol>
              </a:tblGrid>
              <a:tr h="5037649">
                <a:tc>
                  <a:txBody>
                    <a:bodyPr/>
                    <a:lstStyle/>
                    <a:p>
                      <a:pPr marL="518162" lvl="1" indent="-259081" algn="l">
                        <a:lnSpc>
                          <a:spcPts val="3360"/>
                        </a:lnSpc>
                        <a:buFont typeface="Arial"/>
                        <a:buChar char="•"/>
                        <a:defRPr/>
                      </a:pPr>
                      <a:r>
                        <a:rPr lang="en-US" sz="2400">
                          <a:solidFill>
                            <a:srgbClr val="F8FBFD"/>
                          </a:solidFill>
                          <a:latin typeface="Roboto"/>
                        </a:rPr>
                        <a:t>Moose </a:t>
                      </a:r>
                      <a:endParaRPr lang="en-US" sz="1100"/>
                    </a:p>
                    <a:p>
                      <a:pPr marL="518162" lvl="1" indent="-259081">
                        <a:lnSpc>
                          <a:spcPts val="3360"/>
                        </a:lnSpc>
                        <a:buFont typeface="Arial"/>
                        <a:buChar char="•"/>
                      </a:pPr>
                      <a:r>
                        <a:rPr lang="en-US" sz="2400">
                          <a:solidFill>
                            <a:srgbClr val="F8FBFD"/>
                          </a:solidFill>
                          <a:latin typeface="Roboto"/>
                        </a:rPr>
                        <a:t>Monarch butterflies and other pollinators</a:t>
                      </a:r>
                    </a:p>
                    <a:p>
                      <a:pPr marL="518162" lvl="1" indent="-259081">
                        <a:lnSpc>
                          <a:spcPts val="3360"/>
                        </a:lnSpc>
                        <a:buFont typeface="Arial"/>
                        <a:buChar char="•"/>
                      </a:pPr>
                      <a:r>
                        <a:rPr lang="en-US" sz="2400">
                          <a:solidFill>
                            <a:srgbClr val="F8FBFD"/>
                          </a:solidFill>
                          <a:latin typeface="Roboto"/>
                        </a:rPr>
                        <a:t>Bats and white-nose syndrome</a:t>
                      </a:r>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626</Words>
  <Application>Microsoft Office PowerPoint</Application>
  <PresentationFormat>Custom</PresentationFormat>
  <Paragraphs>94</Paragraphs>
  <Slides>23</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Roboto Bold</vt:lpstr>
      <vt:lpstr>Roboto Italics</vt:lpstr>
      <vt:lpstr>Roboto Light</vt:lpstr>
      <vt:lpstr>Roboto</vt:lpstr>
      <vt:lpstr>Arial</vt:lpstr>
      <vt:lpstr>Calibri</vt:lpstr>
      <vt:lpstr>Arvo</vt:lpstr>
      <vt:lpstr>Canva Sans 2</vt:lpstr>
      <vt:lpstr>Canva Sans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NASA Symposium</dc:title>
  <dc:creator>Michelle A. Coe</dc:creator>
  <cp:lastModifiedBy>Coe, Michelle A - (macoe)</cp:lastModifiedBy>
  <cp:revision>1</cp:revision>
  <dcterms:created xsi:type="dcterms:W3CDTF">2006-08-16T00:00:00Z</dcterms:created>
  <dcterms:modified xsi:type="dcterms:W3CDTF">2023-04-14T21:35:43Z</dcterms:modified>
  <dc:identifier>DAFeUUOC5Lg</dc:identifier>
</cp:coreProperties>
</file>